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95" r:id="rId3"/>
    <p:sldId id="305" r:id="rId4"/>
    <p:sldId id="306" r:id="rId5"/>
    <p:sldId id="307" r:id="rId6"/>
    <p:sldId id="308" r:id="rId7"/>
    <p:sldId id="309" r:id="rId8"/>
    <p:sldId id="303" r:id="rId9"/>
    <p:sldId id="310" r:id="rId10"/>
    <p:sldId id="304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Dosis ExtraLight" pitchFamily="2" charset="0"/>
      <p:regular r:id="rId21"/>
      <p:bold r:id="rId22"/>
    </p:embeddedFont>
    <p:embeddedFont>
      <p:font typeface="Sitka Display" panose="02000505000000020004" pitchFamily="2" charset="0"/>
      <p:regular r:id="rId23"/>
      <p:bold r:id="rId24"/>
      <p:italic r:id="rId25"/>
      <p:boldItalic r:id="rId26"/>
    </p:embeddedFont>
    <p:embeddedFont>
      <p:font typeface="Titillium Web Light" panose="000004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24753E-8A85-4BEE-97E2-441CDA198357}">
  <a:tblStyle styleId="{0F24753E-8A85-4BEE-97E2-441CDA1983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A787F38-7B79-44E3-ACA7-109338EB0D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969" autoAdjust="0"/>
  </p:normalViewPr>
  <p:slideViewPr>
    <p:cSldViewPr snapToGrid="0">
      <p:cViewPr varScale="1">
        <p:scale>
          <a:sx n="117" d="100"/>
          <a:sy n="117" d="100"/>
        </p:scale>
        <p:origin x="14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Xử lý phân tích và tổng hợp thông tin là quá trình biến đổi nội dung tài liệu nhằm đáp ứng các yêu cầu của hoạt động thông tin.</a:t>
            </a:r>
          </a:p>
        </p:txBody>
      </p:sp>
    </p:spTree>
    <p:extLst>
      <p:ext uri="{BB962C8B-B14F-4D97-AF65-F5344CB8AC3E}">
        <p14:creationId xmlns:p14="http://schemas.microsoft.com/office/powerpoint/2010/main" val="278789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56" name="Google Shape;2956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7" name="Google Shape;2957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4" name="Google Shape;3014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5" name="Google Shape;3015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7" name="Google Shape;3077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8" name="Google Shape;3078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9" name="Google Shape;3179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80" name="Google Shape;3180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4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osis ExtraLight"/>
              <a:buNone/>
              <a:defRPr sz="36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▪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▫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●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○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 Light"/>
              <a:buChar char="■"/>
              <a:defRPr sz="24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200">
                <a:solidFill>
                  <a:schemeClr val="dk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61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-154236" y="1007847"/>
            <a:ext cx="6872689" cy="31278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ambria" panose="02040503050406030204" pitchFamily="18" charset="0"/>
                <a:ea typeface="Cambria" panose="02040503050406030204" pitchFamily="18" charset="0"/>
              </a:rPr>
              <a:t>XỬ LÝ – PHÂN TÍCH TỔNG HỢP THÔNG TIN</a:t>
            </a:r>
            <a:endParaRPr sz="4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0585A-974E-4519-BA18-94C8424BF8B3}"/>
              </a:ext>
            </a:extLst>
          </p:cNvPr>
          <p:cNvSpPr txBox="1"/>
          <p:nvPr/>
        </p:nvSpPr>
        <p:spPr>
          <a:xfrm>
            <a:off x="2952520" y="3580482"/>
            <a:ext cx="389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chemeClr val="bg1"/>
                </a:solidFill>
              </a:rPr>
              <a:t>Giảng viên: Bùi Thanh Thủy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949" y="393746"/>
            <a:ext cx="6138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Yêu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cầu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đối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với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người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xử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lý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thông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tin</a:t>
            </a:r>
          </a:p>
        </p:txBody>
      </p:sp>
      <p:sp>
        <p:nvSpPr>
          <p:cNvPr id="3" name="Rectangle 2"/>
          <p:cNvSpPr/>
          <p:nvPr/>
        </p:nvSpPr>
        <p:spPr>
          <a:xfrm>
            <a:off x="934949" y="1147357"/>
            <a:ext cx="7844162" cy="3371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/>
                </a:solidFill>
              </a:rPr>
              <a:t>Đạo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đức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nghề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nghiệp</a:t>
            </a:r>
            <a:r>
              <a:rPr lang="en-US" sz="1800" dirty="0">
                <a:solidFill>
                  <a:schemeClr val="accent6"/>
                </a:solidFill>
              </a:rPr>
              <a:t>;</a:t>
            </a:r>
            <a:endParaRPr lang="en-US" sz="1050" dirty="0">
              <a:solidFill>
                <a:schemeClr val="accent6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/>
                </a:solidFill>
              </a:rPr>
              <a:t>Kỹ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năng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sử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dụng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tài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liệu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tra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cứu</a:t>
            </a:r>
            <a:r>
              <a:rPr lang="en-US" sz="1800" dirty="0">
                <a:solidFill>
                  <a:schemeClr val="accent6"/>
                </a:solidFill>
              </a:rPr>
              <a:t>; </a:t>
            </a:r>
            <a:endParaRPr lang="en-US" sz="1050" dirty="0">
              <a:solidFill>
                <a:schemeClr val="accent6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/>
                </a:solidFill>
              </a:rPr>
              <a:t>Kiến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thức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về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ngôn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ngữ</a:t>
            </a:r>
            <a:r>
              <a:rPr lang="en-US" sz="1800" dirty="0">
                <a:solidFill>
                  <a:schemeClr val="accent6"/>
                </a:solidFill>
              </a:rPr>
              <a:t> (</a:t>
            </a:r>
            <a:r>
              <a:rPr lang="en-US" sz="1800" dirty="0" err="1">
                <a:solidFill>
                  <a:schemeClr val="accent6"/>
                </a:solidFill>
              </a:rPr>
              <a:t>tiếng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việt</a:t>
            </a:r>
            <a:r>
              <a:rPr lang="en-US" sz="1800" dirty="0">
                <a:solidFill>
                  <a:schemeClr val="accent6"/>
                </a:solidFill>
              </a:rPr>
              <a:t> + </a:t>
            </a:r>
            <a:r>
              <a:rPr lang="en-US" sz="1800" dirty="0" err="1">
                <a:solidFill>
                  <a:schemeClr val="accent6"/>
                </a:solidFill>
              </a:rPr>
              <a:t>ngoại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ngữ</a:t>
            </a:r>
            <a:r>
              <a:rPr lang="en-US" sz="1800" dirty="0">
                <a:solidFill>
                  <a:schemeClr val="accent6"/>
                </a:solidFill>
              </a:rPr>
              <a:t>)</a:t>
            </a:r>
            <a:endParaRPr lang="en-US" sz="1050" dirty="0">
              <a:solidFill>
                <a:schemeClr val="accent6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/>
                </a:solidFill>
              </a:rPr>
              <a:t>Kinh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nghiệm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làm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việc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với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tài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liệu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khoa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học</a:t>
            </a:r>
            <a:r>
              <a:rPr lang="en-US" sz="1800" dirty="0">
                <a:solidFill>
                  <a:schemeClr val="accent6"/>
                </a:solidFill>
              </a:rPr>
              <a:t>;</a:t>
            </a:r>
            <a:endParaRPr lang="en-US" sz="1050" dirty="0">
              <a:solidFill>
                <a:schemeClr val="accent6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/>
                </a:solidFill>
              </a:rPr>
              <a:t>Kiến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thức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về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lĩnh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vực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khoa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học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liên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quan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đến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nội</a:t>
            </a:r>
            <a:r>
              <a:rPr lang="en-US" sz="1800" dirty="0">
                <a:solidFill>
                  <a:schemeClr val="accent6"/>
                </a:solidFill>
              </a:rPr>
              <a:t> dung </a:t>
            </a:r>
            <a:r>
              <a:rPr lang="en-US" sz="1800" dirty="0" err="1">
                <a:solidFill>
                  <a:schemeClr val="accent6"/>
                </a:solidFill>
              </a:rPr>
              <a:t>tài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liệu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cần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xử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lý</a:t>
            </a:r>
            <a:r>
              <a:rPr lang="en-US" sz="1800" dirty="0">
                <a:solidFill>
                  <a:schemeClr val="accent6"/>
                </a:solidFill>
              </a:rPr>
              <a:t>;</a:t>
            </a:r>
            <a:endParaRPr lang="en-US" sz="1050" dirty="0">
              <a:solidFill>
                <a:schemeClr val="accent6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/>
                </a:solidFill>
              </a:rPr>
              <a:t>Kiến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thức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về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hệ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thống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tìm</a:t>
            </a:r>
            <a:r>
              <a:rPr lang="en-US" sz="1800" dirty="0">
                <a:solidFill>
                  <a:schemeClr val="accent6"/>
                </a:solidFill>
              </a:rPr>
              <a:t> tin;</a:t>
            </a:r>
            <a:endParaRPr lang="en-US" sz="1050" dirty="0">
              <a:solidFill>
                <a:schemeClr val="accent6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/>
                </a:solidFill>
              </a:rPr>
              <a:t>Khả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năng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phân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tích</a:t>
            </a:r>
            <a:r>
              <a:rPr lang="en-US" sz="1800" dirty="0">
                <a:solidFill>
                  <a:schemeClr val="accent6"/>
                </a:solidFill>
              </a:rPr>
              <a:t>, </a:t>
            </a:r>
            <a:r>
              <a:rPr lang="en-US" sz="1800" dirty="0" err="1">
                <a:solidFill>
                  <a:schemeClr val="accent6"/>
                </a:solidFill>
              </a:rPr>
              <a:t>tổng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hợp</a:t>
            </a:r>
            <a:r>
              <a:rPr lang="en-US" sz="1800" dirty="0">
                <a:solidFill>
                  <a:schemeClr val="accent6"/>
                </a:solidFill>
              </a:rPr>
              <a:t>, </a:t>
            </a:r>
            <a:r>
              <a:rPr lang="en-US" sz="1800" dirty="0" err="1">
                <a:solidFill>
                  <a:schemeClr val="accent6"/>
                </a:solidFill>
              </a:rPr>
              <a:t>khái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quát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hóa</a:t>
            </a:r>
            <a:r>
              <a:rPr lang="en-US" sz="1800" dirty="0">
                <a:solidFill>
                  <a:schemeClr val="accent6"/>
                </a:solidFill>
              </a:rPr>
              <a:t>, </a:t>
            </a:r>
            <a:r>
              <a:rPr lang="en-US" sz="1800" dirty="0" err="1">
                <a:solidFill>
                  <a:schemeClr val="accent6"/>
                </a:solidFill>
              </a:rPr>
              <a:t>tư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duy</a:t>
            </a:r>
            <a:r>
              <a:rPr lang="en-US" sz="1800" dirty="0">
                <a:solidFill>
                  <a:schemeClr val="accent6"/>
                </a:solidFill>
              </a:rPr>
              <a:t> logic </a:t>
            </a:r>
            <a:r>
              <a:rPr lang="en-US" sz="1800" dirty="0" err="1">
                <a:solidFill>
                  <a:schemeClr val="accent6"/>
                </a:solidFill>
              </a:rPr>
              <a:t>và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sáng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tạo</a:t>
            </a:r>
            <a:r>
              <a:rPr lang="en-US" sz="1800" dirty="0">
                <a:solidFill>
                  <a:schemeClr val="accent6"/>
                </a:solidFill>
              </a:rPr>
              <a:t>;</a:t>
            </a:r>
            <a:endParaRPr lang="en-US" sz="1050" dirty="0">
              <a:solidFill>
                <a:schemeClr val="accent6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/>
                </a:solidFill>
              </a:rPr>
              <a:t>Phương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dirty="0" err="1">
                <a:solidFill>
                  <a:schemeClr val="accent6"/>
                </a:solidFill>
              </a:rPr>
              <a:t>pháp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err="1">
                <a:solidFill>
                  <a:schemeClr val="accent6"/>
                </a:solidFill>
              </a:rPr>
              <a:t>luận</a:t>
            </a:r>
            <a:r>
              <a:rPr lang="en-US" sz="1800">
                <a:solidFill>
                  <a:schemeClr val="accent6"/>
                </a:solidFill>
              </a:rPr>
              <a:t> xử lý thông tin</a:t>
            </a:r>
            <a:endParaRPr lang="en-US" sz="27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870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7B83A-10AE-455E-B5BF-085AD6F70B6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28810" y="937984"/>
            <a:ext cx="6764356" cy="1529796"/>
          </a:xfrm>
        </p:spPr>
        <p:txBody>
          <a:bodyPr/>
          <a:lstStyle/>
          <a:p>
            <a:r>
              <a:rPr lang="en" sz="3600">
                <a:latin typeface="Cambria" panose="02040503050406030204" pitchFamily="18" charset="0"/>
                <a:ea typeface="Cambria" panose="02040503050406030204" pitchFamily="18" charset="0"/>
              </a:rPr>
              <a:t>CHƯƠNG 1. GIỚI THIỆU CHUNG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220392966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77;p29">
            <a:extLst>
              <a:ext uri="{FF2B5EF4-FFF2-40B4-BE49-F238E27FC236}">
                <a16:creationId xmlns:a16="http://schemas.microsoft.com/office/drawing/2014/main" id="{068FD7BE-3F74-4A2F-8A5E-EFB9C14C666B}"/>
              </a:ext>
            </a:extLst>
          </p:cNvPr>
          <p:cNvSpPr/>
          <p:nvPr/>
        </p:nvSpPr>
        <p:spPr>
          <a:xfrm>
            <a:off x="296565" y="2472690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D3E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B55"/>
                </a:solidFill>
                <a:latin typeface="Sitka Display" panose="02000505000000020004" pitchFamily="2" charset="0"/>
                <a:ea typeface="Segoe UI Symbol" panose="020B0502040204020203" pitchFamily="34" charset="0"/>
                <a:cs typeface="Titillium Web Light"/>
                <a:sym typeface="Titillium Web Light"/>
              </a:rPr>
              <a:t>Phân tích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B55"/>
                </a:solidFill>
                <a:latin typeface="Sitka Display" panose="02000505000000020004" pitchFamily="2" charset="0"/>
                <a:ea typeface="Segoe UI Symbol" panose="020B0502040204020203" pitchFamily="34" charset="0"/>
                <a:cs typeface="Titillium Web Light"/>
                <a:sym typeface="Titillium Web Light"/>
              </a:rPr>
              <a:t>chủ đề</a:t>
            </a:r>
            <a:endParaRPr sz="1800">
              <a:solidFill>
                <a:srgbClr val="003B55"/>
              </a:solidFill>
              <a:latin typeface="Sitka Display" panose="02000505000000020004" pitchFamily="2" charset="0"/>
              <a:ea typeface="Segoe UI Symbol" panose="020B0502040204020203" pitchFamily="34" charset="0"/>
              <a:cs typeface="Titillium Web Light"/>
              <a:sym typeface="Titillium Web Light"/>
            </a:endParaRPr>
          </a:p>
        </p:txBody>
      </p:sp>
      <p:sp>
        <p:nvSpPr>
          <p:cNvPr id="3" name="Google Shape;3978;p29">
            <a:extLst>
              <a:ext uri="{FF2B5EF4-FFF2-40B4-BE49-F238E27FC236}">
                <a16:creationId xmlns:a16="http://schemas.microsoft.com/office/drawing/2014/main" id="{3F501AB4-BABA-47F4-9DE3-22265486FF4E}"/>
              </a:ext>
            </a:extLst>
          </p:cNvPr>
          <p:cNvSpPr/>
          <p:nvPr/>
        </p:nvSpPr>
        <p:spPr>
          <a:xfrm>
            <a:off x="4783065" y="2472692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0B87A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B55"/>
                </a:solidFill>
                <a:latin typeface="Sitka Display" panose="02000505000000020004" pitchFamily="2" charset="0"/>
                <a:ea typeface="Segoe UI Symbol" panose="020B0502040204020203" pitchFamily="34" charset="0"/>
                <a:cs typeface="Titillium Web Light"/>
                <a:sym typeface="Titillium Web Light"/>
              </a:rPr>
              <a:t>đánh giá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B55"/>
                </a:solidFill>
                <a:latin typeface="Sitka Display" panose="02000505000000020004" pitchFamily="2" charset="0"/>
                <a:ea typeface="Segoe UI Symbol" panose="020B0502040204020203" pitchFamily="34" charset="0"/>
                <a:cs typeface="Titillium Web Light"/>
                <a:sym typeface="Titillium Web Light"/>
              </a:rPr>
              <a:t> so sánh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B55"/>
                </a:solidFill>
                <a:latin typeface="Sitka Display" panose="02000505000000020004" pitchFamily="2" charset="0"/>
                <a:ea typeface="Segoe UI Symbol" panose="020B0502040204020203" pitchFamily="34" charset="0"/>
                <a:cs typeface="Titillium Web Light"/>
                <a:sym typeface="Titillium Web Light"/>
              </a:rPr>
              <a:t>khái quát hóa</a:t>
            </a:r>
            <a:endParaRPr sz="1800">
              <a:solidFill>
                <a:srgbClr val="003B55"/>
              </a:solidFill>
              <a:latin typeface="Sitka Display" panose="02000505000000020004" pitchFamily="2" charset="0"/>
              <a:ea typeface="Segoe UI Symbol" panose="020B0502040204020203" pitchFamily="34" charset="0"/>
              <a:cs typeface="Titillium Web Light"/>
              <a:sym typeface="Titillium Web Light"/>
            </a:endParaRPr>
          </a:p>
        </p:txBody>
      </p:sp>
      <p:sp>
        <p:nvSpPr>
          <p:cNvPr id="4" name="Google Shape;3979;p29">
            <a:extLst>
              <a:ext uri="{FF2B5EF4-FFF2-40B4-BE49-F238E27FC236}">
                <a16:creationId xmlns:a16="http://schemas.microsoft.com/office/drawing/2014/main" id="{F720E771-B0E9-439E-B70F-4E1909D37AD1}"/>
              </a:ext>
            </a:extLst>
          </p:cNvPr>
          <p:cNvSpPr/>
          <p:nvPr/>
        </p:nvSpPr>
        <p:spPr>
          <a:xfrm>
            <a:off x="2539815" y="2472693"/>
            <a:ext cx="1562700" cy="1538700"/>
          </a:xfrm>
          <a:prstGeom prst="rect">
            <a:avLst/>
          </a:prstGeom>
          <a:noFill/>
          <a:ln w="76200" cap="flat" cmpd="sng">
            <a:solidFill>
              <a:srgbClr val="80BFB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B55"/>
                </a:solidFill>
                <a:latin typeface="Sitka Display" panose="02000505000000020004" pitchFamily="2" charset="0"/>
                <a:ea typeface="Segoe UI Symbol" panose="020B0502040204020203" pitchFamily="34" charset="0"/>
                <a:cs typeface="Titillium Web Light"/>
                <a:sym typeface="Titillium Web Light"/>
              </a:rPr>
              <a:t>Trích rút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B55"/>
                </a:solidFill>
                <a:latin typeface="Sitka Display" panose="02000505000000020004" pitchFamily="2" charset="0"/>
                <a:ea typeface="Segoe UI Symbol" panose="020B0502040204020203" pitchFamily="34" charset="0"/>
                <a:cs typeface="Titillium Web Light"/>
                <a:sym typeface="Titillium Web Light"/>
              </a:rPr>
              <a:t>thông tin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B55"/>
                </a:solidFill>
                <a:latin typeface="Sitka Display" panose="02000505000000020004" pitchFamily="2" charset="0"/>
                <a:ea typeface="Segoe UI Symbol" panose="020B0502040204020203" pitchFamily="34" charset="0"/>
                <a:cs typeface="Titillium Web Light"/>
                <a:sym typeface="Titillium Web Light"/>
              </a:rPr>
              <a:t>cần thiết</a:t>
            </a:r>
            <a:endParaRPr sz="1800">
              <a:solidFill>
                <a:srgbClr val="003B55"/>
              </a:solidFill>
              <a:latin typeface="Sitka Display" panose="02000505000000020004" pitchFamily="2" charset="0"/>
              <a:ea typeface="Segoe UI Symbol" panose="020B0502040204020203" pitchFamily="34" charset="0"/>
              <a:cs typeface="Titillium Web Light"/>
              <a:sym typeface="Titillium Web Light"/>
            </a:endParaRPr>
          </a:p>
        </p:txBody>
      </p:sp>
      <p:cxnSp>
        <p:nvCxnSpPr>
          <p:cNvPr id="5" name="Google Shape;3980;p29">
            <a:extLst>
              <a:ext uri="{FF2B5EF4-FFF2-40B4-BE49-F238E27FC236}">
                <a16:creationId xmlns:a16="http://schemas.microsoft.com/office/drawing/2014/main" id="{D89003C3-4D81-462D-8796-D11F8C36868F}"/>
              </a:ext>
            </a:extLst>
          </p:cNvPr>
          <p:cNvCxnSpPr>
            <a:stCxn id="2" idx="3"/>
            <a:endCxn id="4" idx="1"/>
          </p:cNvCxnSpPr>
          <p:nvPr/>
        </p:nvCxnSpPr>
        <p:spPr>
          <a:xfrm>
            <a:off x="1859265" y="3242040"/>
            <a:ext cx="680700" cy="0"/>
          </a:xfrm>
          <a:prstGeom prst="straightConnector1">
            <a:avLst/>
          </a:prstGeom>
          <a:noFill/>
          <a:ln w="38100" cap="flat" cmpd="sng">
            <a:solidFill>
              <a:srgbClr val="D3EBD5"/>
            </a:solidFill>
            <a:prstDash val="solid"/>
            <a:round/>
            <a:headEnd type="diamond" w="sm" len="sm"/>
            <a:tailEnd type="diamond" w="sm" len="sm"/>
          </a:ln>
        </p:spPr>
      </p:cxnSp>
      <p:cxnSp>
        <p:nvCxnSpPr>
          <p:cNvPr id="6" name="Google Shape;3981;p29">
            <a:extLst>
              <a:ext uri="{FF2B5EF4-FFF2-40B4-BE49-F238E27FC236}">
                <a16:creationId xmlns:a16="http://schemas.microsoft.com/office/drawing/2014/main" id="{E200AB4B-A780-428F-9B7C-62CD4B879407}"/>
              </a:ext>
            </a:extLst>
          </p:cNvPr>
          <p:cNvCxnSpPr>
            <a:stCxn id="4" idx="3"/>
            <a:endCxn id="3" idx="1"/>
          </p:cNvCxnSpPr>
          <p:nvPr/>
        </p:nvCxnSpPr>
        <p:spPr>
          <a:xfrm>
            <a:off x="4102515" y="3242043"/>
            <a:ext cx="680700" cy="0"/>
          </a:xfrm>
          <a:prstGeom prst="straightConnector1">
            <a:avLst/>
          </a:prstGeom>
          <a:noFill/>
          <a:ln w="38100" cap="flat" cmpd="sng">
            <a:solidFill>
              <a:srgbClr val="80BFB7"/>
            </a:solidFill>
            <a:prstDash val="solid"/>
            <a:round/>
            <a:headEnd type="diamond" w="sm" len="sm"/>
            <a:tailEnd type="diamond" w="sm" len="sm"/>
          </a:ln>
        </p:spPr>
      </p:cxnSp>
      <p:sp>
        <p:nvSpPr>
          <p:cNvPr id="7" name="Google Shape;3978;p29">
            <a:extLst>
              <a:ext uri="{FF2B5EF4-FFF2-40B4-BE49-F238E27FC236}">
                <a16:creationId xmlns:a16="http://schemas.microsoft.com/office/drawing/2014/main" id="{FFCC8CE1-F6D7-4658-8538-7FAD2A71439C}"/>
              </a:ext>
            </a:extLst>
          </p:cNvPr>
          <p:cNvSpPr/>
          <p:nvPr/>
        </p:nvSpPr>
        <p:spPr>
          <a:xfrm>
            <a:off x="7039690" y="2470854"/>
            <a:ext cx="1562700" cy="1538700"/>
          </a:xfrm>
          <a:prstGeom prst="rect">
            <a:avLst/>
          </a:prstGeom>
          <a:noFill/>
          <a:ln w="76200" cap="flat" cmpd="sng">
            <a:solidFill>
              <a:schemeClr val="accent6">
                <a:lumMod val="75000"/>
                <a:lumOff val="25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B55"/>
                </a:solidFill>
                <a:latin typeface="Sitka Display" panose="02000505000000020004" pitchFamily="2" charset="0"/>
                <a:ea typeface="Segoe UI Symbol" panose="020B0502040204020203" pitchFamily="34" charset="0"/>
                <a:cs typeface="Titillium Web Light"/>
                <a:sym typeface="Titillium Web Light"/>
              </a:rPr>
              <a:t>Trình bày</a:t>
            </a:r>
            <a:endParaRPr sz="1800">
              <a:solidFill>
                <a:srgbClr val="003B55"/>
              </a:solidFill>
              <a:latin typeface="Sitka Display" panose="02000505000000020004" pitchFamily="2" charset="0"/>
              <a:ea typeface="Segoe UI Symbol" panose="020B0502040204020203" pitchFamily="34" charset="0"/>
              <a:cs typeface="Titillium Web Light"/>
              <a:sym typeface="Titillium Web Light"/>
            </a:endParaRPr>
          </a:p>
        </p:txBody>
      </p:sp>
      <p:cxnSp>
        <p:nvCxnSpPr>
          <p:cNvPr id="8" name="Google Shape;3981;p29">
            <a:extLst>
              <a:ext uri="{FF2B5EF4-FFF2-40B4-BE49-F238E27FC236}">
                <a16:creationId xmlns:a16="http://schemas.microsoft.com/office/drawing/2014/main" id="{09D86E7D-5C7B-40A0-9341-95310B7F7AE0}"/>
              </a:ext>
            </a:extLst>
          </p:cNvPr>
          <p:cNvCxnSpPr>
            <a:endCxn id="7" idx="1"/>
          </p:cNvCxnSpPr>
          <p:nvPr/>
        </p:nvCxnSpPr>
        <p:spPr>
          <a:xfrm>
            <a:off x="6359140" y="3240205"/>
            <a:ext cx="68070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50000"/>
                <a:lumOff val="50000"/>
              </a:schemeClr>
            </a:solidFill>
            <a:prstDash val="solid"/>
            <a:round/>
            <a:headEnd type="diamond" w="sm" len="sm"/>
            <a:tailEnd type="diamond" w="sm" len="sm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D967EA-68DB-4317-A1FE-5E2F1C346823}"/>
              </a:ext>
            </a:extLst>
          </p:cNvPr>
          <p:cNvSpPr txBox="1"/>
          <p:nvPr/>
        </p:nvSpPr>
        <p:spPr>
          <a:xfrm>
            <a:off x="1910842" y="574903"/>
            <a:ext cx="51239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accent5">
                    <a:lumMod val="90000"/>
                    <a:lumOff val="10000"/>
                  </a:schemeClr>
                </a:solidFill>
              </a:rPr>
              <a:t>XỬ LÝ - PHÂN TÍCH - TỔNG HỢP THÔNG TIN</a:t>
            </a:r>
          </a:p>
          <a:p>
            <a:pPr algn="ctr"/>
            <a:endParaRPr lang="en-US">
              <a:solidFill>
                <a:schemeClr val="accent5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en-US" sz="1800" b="1">
                <a:solidFill>
                  <a:schemeClr val="accent5">
                    <a:lumMod val="90000"/>
                    <a:lumOff val="10000"/>
                  </a:schemeClr>
                </a:solidFill>
              </a:rPr>
              <a:t>(Xử lý thông tin)</a:t>
            </a:r>
            <a:endParaRPr lang="vi-VN" sz="2400" b="1" dirty="0">
              <a:solidFill>
                <a:schemeClr val="accent5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321A-D0C4-475D-BACD-769A4D4D4E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4541" y="163513"/>
            <a:ext cx="6761163" cy="857250"/>
          </a:xfrm>
        </p:spPr>
        <p:txBody>
          <a:bodyPr/>
          <a:lstStyle/>
          <a:p>
            <a:r>
              <a:rPr lang="en-US" sz="3200" b="1">
                <a:latin typeface="+mj-lt"/>
                <a:ea typeface="Calibri" panose="020F0502020204030204" pitchFamily="34" charset="0"/>
              </a:rPr>
              <a:t>Mục tiêu của xử lý thông tin</a:t>
            </a:r>
            <a:endParaRPr lang="en-US" sz="32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633C4-8011-4C8D-8557-8CA8E42FF17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94541" y="1230402"/>
            <a:ext cx="6761163" cy="2979738"/>
          </a:xfrm>
        </p:spPr>
        <p:txBody>
          <a:bodyPr/>
          <a:lstStyle/>
          <a:p>
            <a:pPr marL="342900" algn="just">
              <a:lnSpc>
                <a:spcPct val="150000"/>
              </a:lnSpc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 trữ và tìm kiếm lại qua </a:t>
            </a:r>
            <a:r>
              <a:rPr lang="en-US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 đi và thu nhận lại qua </a:t>
            </a:r>
            <a:r>
              <a:rPr lang="en-US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gian</a:t>
            </a: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 phần khắc phục vấn đề bùng nổ thông tin: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2" indent="-171450" algn="just">
              <a:lnSpc>
                <a:spcPct val="150000"/>
              </a:lnSpc>
              <a:buFont typeface="Times New Roman" panose="02020603050405020304" pitchFamily="18" charset="0"/>
              <a:buChar char="•"/>
              <a:tabLst>
                <a:tab pos="1028700" algn="l"/>
              </a:tabLs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 lặp thông tin;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2" indent="-171450" algn="just">
              <a:lnSpc>
                <a:spcPct val="150000"/>
              </a:lnSpc>
              <a:buFont typeface="Times New Roman" panose="02020603050405020304" pitchFamily="18" charset="0"/>
              <a:buChar char="•"/>
              <a:tabLst>
                <a:tab pos="1028700" algn="l"/>
              </a:tabLs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Tản mạn thông tin;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2" indent="-171450" algn="just">
              <a:lnSpc>
                <a:spcPct val="150000"/>
              </a:lnSpc>
              <a:buFont typeface="Times New Roman" panose="02020603050405020304" pitchFamily="18" charset="0"/>
              <a:buChar char="•"/>
              <a:tabLst>
                <a:tab pos="1028700" algn="l"/>
              </a:tabLs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 độ tin cậy và nhiễu tin.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58850306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55C0-68CB-4176-B5D1-F44BD0D18B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7269" y="629331"/>
            <a:ext cx="7427913" cy="790575"/>
          </a:xfrm>
        </p:spPr>
        <p:txBody>
          <a:bodyPr/>
          <a:lstStyle/>
          <a:p>
            <a:r>
              <a:rPr lang="en-US" sz="2800" b="1">
                <a:latin typeface="+mj-lt"/>
              </a:rPr>
              <a:t>Các chức năng của xử lý thông tin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A377B-0DA6-48B3-9528-40435D9299B7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19638"/>
            <a:ext cx="547688" cy="3937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F4117-6B24-4D18-956A-13D8A2D9C8B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47269" y="1835151"/>
            <a:ext cx="3924732" cy="2747123"/>
          </a:xfrm>
        </p:spPr>
        <p:txBody>
          <a:bodyPr/>
          <a:lstStyle/>
          <a:p>
            <a:pPr marL="571500" indent="-457200">
              <a:spcAft>
                <a:spcPts val="1200"/>
              </a:spcAft>
            </a:pPr>
            <a:r>
              <a:rPr lang="en-US" sz="200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Trợ giúp tìm kiếm thông tin trong các hệ thống tìm tin.</a:t>
            </a:r>
          </a:p>
          <a:p>
            <a:pPr marL="571500" indent="-457200">
              <a:spcAft>
                <a:spcPts val="1200"/>
              </a:spcAft>
            </a:pPr>
            <a:r>
              <a:rPr lang="en-US" sz="200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Trợ giúp sử dụng thông tin trong quá trình ra quyết định.</a:t>
            </a:r>
            <a:endParaRPr lang="en-US" sz="2000">
              <a:latin typeface="+mj-lt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en-US">
              <a:solidFill>
                <a:schemeClr val="accent6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Manual Data Processing: The Secrets of Automation">
            <a:extLst>
              <a:ext uri="{FF2B5EF4-FFF2-40B4-BE49-F238E27FC236}">
                <a16:creationId xmlns:a16="http://schemas.microsoft.com/office/drawing/2014/main" id="{DD66042C-7B4E-4B69-BF97-A73BEBC0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57" y="2010524"/>
            <a:ext cx="385921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2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762" y="357134"/>
            <a:ext cx="7674796" cy="834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/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Trợ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giúp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tìm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kiếm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thông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tin </a:t>
            </a:r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trong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các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hệ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thống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  <a:sym typeface="Dosis ExtraLight"/>
              </a:rPr>
              <a:t>tìm</a:t>
            </a:r>
            <a:r>
              <a:rPr lang="en-US" sz="2400" b="1" dirty="0">
                <a:solidFill>
                  <a:schemeClr val="dk2"/>
                </a:solidFill>
                <a:latin typeface="+mj-lt"/>
                <a:sym typeface="Dosis ExtraLight"/>
              </a:rPr>
              <a:t> tin</a:t>
            </a:r>
          </a:p>
        </p:txBody>
      </p:sp>
      <p:sp>
        <p:nvSpPr>
          <p:cNvPr id="4" name="Rectangle 3"/>
          <p:cNvSpPr/>
          <p:nvPr/>
        </p:nvSpPr>
        <p:spPr>
          <a:xfrm>
            <a:off x="864715" y="1422481"/>
            <a:ext cx="7253843" cy="164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1050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en-US" sz="105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n-US" sz="12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8672" y="2904869"/>
            <a:ext cx="7035798" cy="1709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105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05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83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84FF0-94F4-46FC-9342-E259C63B2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85" y="775607"/>
            <a:ext cx="1673679" cy="2677886"/>
          </a:xfrm>
          <a:prstGeom prst="rect">
            <a:avLst/>
          </a:prstGeom>
        </p:spPr>
      </p:pic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9806589F-EEAD-41C7-A59B-C5A1F37950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8221" y="691243"/>
            <a:ext cx="6807654" cy="332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294" y="391182"/>
            <a:ext cx="7803222" cy="85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algn="just"/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Trợ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giúp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sử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dụng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thông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tin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trong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quá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trình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ra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quyết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định</a:t>
            </a:r>
            <a:endParaRPr lang="en-US" sz="2400" b="1" dirty="0">
              <a:solidFill>
                <a:schemeClr val="dk2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6365" y="1417319"/>
            <a:ext cx="6545253" cy="1912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1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1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100" b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100" b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10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10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5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800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6365" y="3191150"/>
            <a:ext cx="6589080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100" b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10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100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 v.v.</a:t>
            </a:r>
            <a:endParaRPr lang="en-US" sz="2100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06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184DAD37-B711-441F-A4AB-A86C4D2F6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54" y="119064"/>
            <a:ext cx="9064496" cy="48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3B55"/>
      </a:dk1>
      <a:lt1>
        <a:srgbClr val="FFFFFF"/>
      </a:lt1>
      <a:dk2>
        <a:srgbClr val="0B87A1"/>
      </a:dk2>
      <a:lt2>
        <a:srgbClr val="EEF1EE"/>
      </a:lt2>
      <a:accent1>
        <a:srgbClr val="D3EBD5"/>
      </a:accent1>
      <a:accent2>
        <a:srgbClr val="80BFB7"/>
      </a:accent2>
      <a:accent3>
        <a:srgbClr val="0B87A1"/>
      </a:accent3>
      <a:accent4>
        <a:srgbClr val="01597F"/>
      </a:accent4>
      <a:accent5>
        <a:srgbClr val="003B55"/>
      </a:accent5>
      <a:accent6>
        <a:srgbClr val="001120"/>
      </a:accent6>
      <a:hlink>
        <a:srgbClr val="01597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438</Words>
  <Application>Microsoft Office PowerPoint</Application>
  <PresentationFormat>On-screen Show (16:9)</PresentationFormat>
  <Paragraphs>49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Dosis ExtraLight</vt:lpstr>
      <vt:lpstr>Times New Roman</vt:lpstr>
      <vt:lpstr>Titillium Web Light</vt:lpstr>
      <vt:lpstr>Cambria</vt:lpstr>
      <vt:lpstr>Calibri</vt:lpstr>
      <vt:lpstr>Arial</vt:lpstr>
      <vt:lpstr>Sitka Display</vt:lpstr>
      <vt:lpstr>Mowbray template</vt:lpstr>
      <vt:lpstr>XỬ LÝ – PHÂN TÍCH TỔNG HỢP THÔNG TIN</vt:lpstr>
      <vt:lpstr>CHƯƠNG 1. GIỚI THIỆU CHUNG</vt:lpstr>
      <vt:lpstr>PowerPoint Presentation</vt:lpstr>
      <vt:lpstr>Mục tiêu của xử lý thông tin</vt:lpstr>
      <vt:lpstr>Các chức năng của xử lý thông tin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ADMIN</dc:creator>
  <cp:lastModifiedBy>Administrator</cp:lastModifiedBy>
  <cp:revision>12</cp:revision>
  <dcterms:modified xsi:type="dcterms:W3CDTF">2023-03-10T10:34:38Z</dcterms:modified>
</cp:coreProperties>
</file>