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5" r:id="rId1"/>
  </p:sldMasterIdLst>
  <p:notesMasterIdLst>
    <p:notesMasterId r:id="rId23"/>
  </p:notesMasterIdLst>
  <p:handoutMasterIdLst>
    <p:handoutMasterId r:id="rId24"/>
  </p:handoutMasterIdLst>
  <p:sldIdLst>
    <p:sldId id="256" r:id="rId2"/>
    <p:sldId id="261" r:id="rId3"/>
    <p:sldId id="267" r:id="rId4"/>
    <p:sldId id="264" r:id="rId5"/>
    <p:sldId id="263" r:id="rId6"/>
    <p:sldId id="266" r:id="rId7"/>
    <p:sldId id="265"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90"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869721-F543-4A6C-BF9D-65D7CC540427}" type="datetimeFigureOut">
              <a:rPr lang="en-US" smtClean="0"/>
              <a:t>11/22/2022</a:t>
            </a:fld>
            <a:endParaRPr lang="en-US" dirty="0"/>
          </a:p>
        </p:txBody>
      </p:sp>
      <p:sp>
        <p:nvSpPr>
          <p:cNvPr id="4" name="Footer Placeholder 3">
            <a:extLst>
              <a:ext uri="{FF2B5EF4-FFF2-40B4-BE49-F238E27FC236}">
                <a16:creationId xmlns:a16="http://schemas.microsoft.com/office/drawing/2014/main" xmlns=""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326A-4C88-4AFB-AA5B-5919D81DFF5B}" type="datetimeFigureOut">
              <a:rPr lang="en-US" smtClean="0"/>
              <a:t>11/22/2022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Tree>
    <p:extLst>
      <p:ext uri="{BB962C8B-B14F-4D97-AF65-F5344CB8AC3E}">
        <p14:creationId xmlns:p14="http://schemas.microsoft.com/office/powerpoint/2010/main" val="139004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21</a:t>
            </a:fld>
            <a:endParaRPr lang="en-US" dirty="0"/>
          </a:p>
        </p:txBody>
      </p:sp>
    </p:spTree>
    <p:extLst>
      <p:ext uri="{BB962C8B-B14F-4D97-AF65-F5344CB8AC3E}">
        <p14:creationId xmlns:p14="http://schemas.microsoft.com/office/powerpoint/2010/main" val="10467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93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322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116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745148"/>
          </a:xfrm>
        </p:spPr>
        <p:txBody>
          <a:bodyPr/>
          <a:lstStyle>
            <a:lvl1pPr>
              <a:defRPr b="1">
                <a:solidFill>
                  <a:srgbClr val="0070C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548641" y="1714617"/>
            <a:ext cx="11242306" cy="4435925"/>
          </a:xfrm>
        </p:spPr>
        <p:txBody>
          <a:bodyPr anchor="t"/>
          <a:lstStyle>
            <a:lvl1pPr>
              <a:defRPr sz="4000">
                <a:solidFill>
                  <a:srgbClr val="C00000"/>
                </a:solidFill>
                <a:latin typeface="Times New Roman" panose="02020603050405020304" pitchFamily="18" charset="0"/>
                <a:cs typeface="Times New Roman" panose="02020603050405020304" pitchFamily="18" charset="0"/>
              </a:defRPr>
            </a:lvl1pPr>
            <a:lvl2pPr>
              <a:defRPr sz="3600">
                <a:solidFill>
                  <a:srgbClr val="002060"/>
                </a:solidFill>
                <a:latin typeface="Times New Roman" panose="02020603050405020304" pitchFamily="18" charset="0"/>
                <a:cs typeface="Times New Roman" panose="02020603050405020304" pitchFamily="18" charset="0"/>
              </a:defRPr>
            </a:lvl2pPr>
            <a:lvl3pPr>
              <a:defRPr sz="3200">
                <a:solidFill>
                  <a:srgbClr val="FF0000"/>
                </a:solidFill>
                <a:latin typeface="Times New Roman" panose="02020603050405020304" pitchFamily="18" charset="0"/>
                <a:cs typeface="Times New Roman" panose="02020603050405020304" pitchFamily="18" charset="0"/>
              </a:defRPr>
            </a:lvl3pPr>
            <a:lvl4pPr>
              <a:defRPr sz="28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12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921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3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083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388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9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765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11/22/2022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994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11/22/2022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432789"/>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2C5318-1A1E-49D0-B2E2-A4B0FA9E8A40}"/>
              </a:ext>
            </a:extLst>
          </p:cNvPr>
          <p:cNvSpPr>
            <a:spLocks noGrp="1"/>
          </p:cNvSpPr>
          <p:nvPr>
            <p:ph type="ctrTitle"/>
          </p:nvPr>
        </p:nvSpPr>
        <p:spPr>
          <a:xfrm>
            <a:off x="593879" y="2033783"/>
            <a:ext cx="10782300" cy="1508203"/>
          </a:xfrm>
          <a:noFill/>
        </p:spPr>
        <p:txBody>
          <a:bodyPr>
            <a:noAutofit/>
          </a:bodyPr>
          <a:lstStyle/>
          <a:p>
            <a:pPr algn="ctr">
              <a:lnSpc>
                <a:spcPct val="150000"/>
              </a:lnSpc>
            </a:pPr>
            <a:r>
              <a:rPr lang="en-US" sz="4400" b="1" dirty="0">
                <a:solidFill>
                  <a:srgbClr val="C00000"/>
                </a:solidFill>
                <a:latin typeface="Arial" panose="020B0604020202020204" pitchFamily="34" charset="0"/>
                <a:cs typeface="Arial" panose="020B0604020202020204" pitchFamily="34" charset="0"/>
              </a:rPr>
              <a:t>LƯU CHIỂU SỐ VÀ MỘT VÀI SUY NGHĨ ĐỐI VỚI VIỆT NAM</a:t>
            </a:r>
          </a:p>
        </p:txBody>
      </p:sp>
      <p:sp>
        <p:nvSpPr>
          <p:cNvPr id="4" name="Subtitle 3">
            <a:extLst>
              <a:ext uri="{FF2B5EF4-FFF2-40B4-BE49-F238E27FC236}">
                <a16:creationId xmlns:a16="http://schemas.microsoft.com/office/drawing/2014/main" xmlns="" id="{0FBCA870-A733-4CEE-8E46-FA2C0E2CAB80}"/>
              </a:ext>
            </a:extLst>
          </p:cNvPr>
          <p:cNvSpPr>
            <a:spLocks noGrp="1"/>
          </p:cNvSpPr>
          <p:nvPr>
            <p:ph type="subTitle" idx="1"/>
          </p:nvPr>
        </p:nvSpPr>
        <p:spPr>
          <a:xfrm>
            <a:off x="1630039" y="4622532"/>
            <a:ext cx="9228201" cy="1645920"/>
          </a:xfrm>
        </p:spPr>
        <p:txBody>
          <a:bodyPr/>
          <a:lstStyle/>
          <a:p>
            <a:pPr algn="ctr"/>
            <a:r>
              <a:rPr lang="en-US" dirty="0"/>
              <a:t>Cao Minh </a:t>
            </a:r>
            <a:r>
              <a:rPr lang="en-US" dirty="0" err="1"/>
              <a:t>Kiểm</a:t>
            </a:r>
            <a:endParaRPr lang="en-US" dirty="0"/>
          </a:p>
          <a:p>
            <a:pPr algn="ctr"/>
            <a:r>
              <a:rPr lang="en-US" dirty="0" err="1"/>
              <a:t>Tổng</a:t>
            </a:r>
            <a:r>
              <a:rPr lang="en-US" dirty="0"/>
              <a:t> </a:t>
            </a:r>
            <a:r>
              <a:rPr lang="en-US" dirty="0" err="1"/>
              <a:t>thư</a:t>
            </a:r>
            <a:r>
              <a:rPr lang="en-US" dirty="0"/>
              <a:t> </a:t>
            </a:r>
            <a:r>
              <a:rPr lang="en-US" dirty="0" err="1"/>
              <a:t>ký</a:t>
            </a:r>
            <a:r>
              <a:rPr lang="en-US" dirty="0"/>
              <a:t> </a:t>
            </a:r>
            <a:r>
              <a:rPr lang="en-US" dirty="0" err="1"/>
              <a:t>Hội</a:t>
            </a:r>
            <a:r>
              <a:rPr lang="en-US" dirty="0"/>
              <a:t> </a:t>
            </a:r>
            <a:r>
              <a:rPr lang="en-US" dirty="0" err="1"/>
              <a:t>Thông</a:t>
            </a:r>
            <a:r>
              <a:rPr lang="en-US" dirty="0"/>
              <a:t> tin KH&amp;CN </a:t>
            </a:r>
            <a:r>
              <a:rPr lang="en-US" dirty="0" err="1"/>
              <a:t>Việt</a:t>
            </a:r>
            <a:r>
              <a:rPr lang="en-US" dirty="0"/>
              <a:t> Nam</a:t>
            </a:r>
          </a:p>
        </p:txBody>
      </p:sp>
      <p:sp>
        <p:nvSpPr>
          <p:cNvPr id="5" name="TextBox 4">
            <a:extLst>
              <a:ext uri="{FF2B5EF4-FFF2-40B4-BE49-F238E27FC236}">
                <a16:creationId xmlns:a16="http://schemas.microsoft.com/office/drawing/2014/main" xmlns="" id="{6D9241C5-D38F-4EC6-B209-E8448F37C2B3}"/>
              </a:ext>
            </a:extLst>
          </p:cNvPr>
          <p:cNvSpPr txBox="1"/>
          <p:nvPr/>
        </p:nvSpPr>
        <p:spPr>
          <a:xfrm>
            <a:off x="1727679" y="195604"/>
            <a:ext cx="8903369" cy="1015663"/>
          </a:xfrm>
          <a:prstGeom prst="rect">
            <a:avLst/>
          </a:prstGeom>
          <a:noFill/>
        </p:spPr>
        <p:txBody>
          <a:bodyPr wrap="square" rtlCol="0">
            <a:spAutoFit/>
          </a:bodyPr>
          <a:lstStyle/>
          <a:p>
            <a:pPr algn="ctr"/>
            <a:r>
              <a:rPr lang="en-US" sz="2000" dirty="0">
                <a:solidFill>
                  <a:srgbClr val="0070C0"/>
                </a:solidFill>
              </a:rPr>
              <a:t>HỘI THẢO VỊ TRÍ, VAI TRÒ CỦA THƯ VIỆN QUỐC GIA VIỆT NAM TRONG CHUYỂN ĐỔI SỐ NGÀNH THƯ VIỆN VIÊT NAM</a:t>
            </a:r>
          </a:p>
          <a:p>
            <a:pPr algn="ctr"/>
            <a:r>
              <a:rPr lang="en-US" sz="2000" dirty="0" err="1">
                <a:solidFill>
                  <a:srgbClr val="0070C0"/>
                </a:solidFill>
              </a:rPr>
              <a:t>Hà</a:t>
            </a:r>
            <a:r>
              <a:rPr lang="en-US" sz="2000" dirty="0">
                <a:solidFill>
                  <a:srgbClr val="0070C0"/>
                </a:solidFill>
              </a:rPr>
              <a:t> </a:t>
            </a:r>
            <a:r>
              <a:rPr lang="en-US" sz="2000" dirty="0" err="1">
                <a:solidFill>
                  <a:srgbClr val="0070C0"/>
                </a:solidFill>
              </a:rPr>
              <a:t>Nội</a:t>
            </a:r>
            <a:r>
              <a:rPr lang="en-US" sz="2000" dirty="0">
                <a:solidFill>
                  <a:srgbClr val="0070C0"/>
                </a:solidFill>
              </a:rPr>
              <a:t>, </a:t>
            </a:r>
            <a:r>
              <a:rPr lang="en-US" sz="2000" dirty="0" err="1">
                <a:solidFill>
                  <a:srgbClr val="0070C0"/>
                </a:solidFill>
              </a:rPr>
              <a:t>ngày</a:t>
            </a:r>
            <a:r>
              <a:rPr lang="en-US" sz="2000" dirty="0">
                <a:solidFill>
                  <a:srgbClr val="0070C0"/>
                </a:solidFill>
              </a:rPr>
              <a:t> 23 </a:t>
            </a:r>
            <a:r>
              <a:rPr lang="en-US" sz="2000" dirty="0" err="1">
                <a:solidFill>
                  <a:srgbClr val="0070C0"/>
                </a:solidFill>
              </a:rPr>
              <a:t>tháng</a:t>
            </a:r>
            <a:r>
              <a:rPr lang="en-US" sz="2000" dirty="0">
                <a:solidFill>
                  <a:srgbClr val="0070C0"/>
                </a:solidFill>
              </a:rPr>
              <a:t> 11 </a:t>
            </a:r>
            <a:r>
              <a:rPr lang="en-US" sz="2000" dirty="0" err="1">
                <a:solidFill>
                  <a:srgbClr val="0070C0"/>
                </a:solidFill>
              </a:rPr>
              <a:t>năm</a:t>
            </a:r>
            <a:r>
              <a:rPr lang="en-US" sz="2000" dirty="0">
                <a:solidFill>
                  <a:srgbClr val="0070C0"/>
                </a:solidFill>
              </a:rPr>
              <a:t> 2022 </a:t>
            </a:r>
            <a:endParaRPr lang="en-US" sz="1600" dirty="0">
              <a:solidFill>
                <a:srgbClr val="0070C0"/>
              </a:solidFill>
            </a:endParaRP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04225-0FA9-4BE7-8A2C-48F7F1EA2BFA}"/>
              </a:ext>
            </a:extLst>
          </p:cNvPr>
          <p:cNvSpPr>
            <a:spLocks noGrp="1"/>
          </p:cNvSpPr>
          <p:nvPr>
            <p:ph type="title"/>
          </p:nvPr>
        </p:nvSpPr>
        <p:spPr/>
        <p:txBody>
          <a:bodyPr/>
          <a:lstStyle/>
          <a:p>
            <a:r>
              <a:rPr lang="en-US" dirty="0" err="1"/>
              <a:t>Những</a:t>
            </a:r>
            <a:r>
              <a:rPr lang="en-US" dirty="0"/>
              <a:t> </a:t>
            </a:r>
            <a:r>
              <a:rPr lang="en-US" dirty="0" err="1"/>
              <a:t>giai</a:t>
            </a:r>
            <a:r>
              <a:rPr lang="en-US" dirty="0"/>
              <a:t> </a:t>
            </a:r>
            <a:r>
              <a:rPr lang="en-US" dirty="0" err="1"/>
              <a:t>đoạn</a:t>
            </a:r>
            <a:r>
              <a:rPr lang="en-US" dirty="0"/>
              <a:t> </a:t>
            </a:r>
            <a:r>
              <a:rPr lang="en-US" dirty="0" err="1"/>
              <a:t>triển</a:t>
            </a:r>
            <a:r>
              <a:rPr lang="en-US" dirty="0"/>
              <a:t> </a:t>
            </a:r>
            <a:r>
              <a:rPr lang="en-US" dirty="0" err="1"/>
              <a:t>khai</a:t>
            </a:r>
            <a:r>
              <a:rPr lang="en-US" dirty="0"/>
              <a:t> </a:t>
            </a:r>
            <a:r>
              <a:rPr lang="en-US" dirty="0" err="1"/>
              <a:t>lưu</a:t>
            </a:r>
            <a:r>
              <a:rPr lang="en-US" dirty="0"/>
              <a:t> </a:t>
            </a:r>
            <a:r>
              <a:rPr lang="en-US" dirty="0" err="1"/>
              <a:t>chiểu</a:t>
            </a:r>
            <a:r>
              <a:rPr lang="en-US" dirty="0"/>
              <a:t> </a:t>
            </a:r>
            <a:r>
              <a:rPr lang="en-US" dirty="0" err="1"/>
              <a:t>số</a:t>
            </a:r>
            <a:endParaRPr lang="en-US" dirty="0"/>
          </a:p>
        </p:txBody>
      </p:sp>
      <p:sp>
        <p:nvSpPr>
          <p:cNvPr id="3" name="Content Placeholder 2">
            <a:extLst>
              <a:ext uri="{FF2B5EF4-FFF2-40B4-BE49-F238E27FC236}">
                <a16:creationId xmlns:a16="http://schemas.microsoft.com/office/drawing/2014/main" xmlns="" id="{AB7CBFB6-F1C1-47F9-BAB2-818860E1E6B4}"/>
              </a:ext>
            </a:extLst>
          </p:cNvPr>
          <p:cNvSpPr>
            <a:spLocks noGrp="1"/>
          </p:cNvSpPr>
          <p:nvPr>
            <p:ph idx="1"/>
          </p:nvPr>
        </p:nvSpPr>
        <p:spPr>
          <a:xfrm>
            <a:off x="548641" y="1549669"/>
            <a:ext cx="11242306" cy="4600874"/>
          </a:xfrm>
        </p:spPr>
        <p:txBody>
          <a:bodyPr/>
          <a:lstStyle/>
          <a:p>
            <a:pPr indent="457200" algn="just">
              <a:spcBef>
                <a:spcPts val="600"/>
              </a:spcBef>
            </a:pPr>
            <a:r>
              <a:rPr lang="nl-NL" dirty="0">
                <a:effectLst/>
                <a:latin typeface="Times New Roman" panose="02020603050405020304" pitchFamily="18" charset="0"/>
                <a:ea typeface="Times New Roman" panose="02020603050405020304" pitchFamily="18" charset="0"/>
              </a:rPr>
              <a:t>Georgi Alexandrov: </a:t>
            </a:r>
            <a:endParaRPr lang="en-US" dirty="0">
              <a:effectLst/>
              <a:latin typeface="Times New Roman" panose="02020603050405020304" pitchFamily="18" charset="0"/>
              <a:ea typeface="Times New Roman" panose="02020603050405020304" pitchFamily="18" charset="0"/>
            </a:endParaRPr>
          </a:p>
          <a:p>
            <a:pPr lvl="1" indent="457200" algn="just">
              <a:spcBef>
                <a:spcPts val="600"/>
              </a:spcBef>
            </a:pPr>
            <a:r>
              <a:rPr lang="nl-NL" sz="4400" dirty="0">
                <a:effectLst/>
                <a:latin typeface="Times New Roman" panose="02020603050405020304" pitchFamily="18" charset="0"/>
                <a:ea typeface="Times New Roman" panose="02020603050405020304" pitchFamily="18" charset="0"/>
              </a:rPr>
              <a:t>Ban hành các quy định pháp luật;</a:t>
            </a:r>
            <a:endParaRPr lang="en-US" sz="4400" dirty="0">
              <a:effectLst/>
              <a:latin typeface="Times New Roman" panose="02020603050405020304" pitchFamily="18" charset="0"/>
              <a:ea typeface="Times New Roman" panose="02020603050405020304" pitchFamily="18" charset="0"/>
            </a:endParaRPr>
          </a:p>
          <a:p>
            <a:pPr lvl="1" indent="457200" algn="just">
              <a:spcBef>
                <a:spcPts val="600"/>
              </a:spcBef>
            </a:pPr>
            <a:r>
              <a:rPr lang="nl-NL" sz="4400" dirty="0">
                <a:effectLst/>
                <a:latin typeface="Times New Roman" panose="02020603050405020304" pitchFamily="18" charset="0"/>
                <a:ea typeface="Times New Roman" panose="02020603050405020304" pitchFamily="18" charset="0"/>
              </a:rPr>
              <a:t>Xây dựng cơ sở hạ tầng công nghệ, thiết bị,  và </a:t>
            </a:r>
            <a:endParaRPr lang="en-US" sz="4400" dirty="0">
              <a:effectLst/>
              <a:latin typeface="Times New Roman" panose="02020603050405020304" pitchFamily="18" charset="0"/>
              <a:ea typeface="Times New Roman" panose="02020603050405020304" pitchFamily="18" charset="0"/>
            </a:endParaRPr>
          </a:p>
          <a:p>
            <a:pPr lvl="1" indent="457200" algn="just">
              <a:spcBef>
                <a:spcPts val="600"/>
              </a:spcBef>
            </a:pPr>
            <a:r>
              <a:rPr lang="nl-NL" sz="4400" dirty="0">
                <a:effectLst/>
                <a:latin typeface="Times New Roman" panose="02020603050405020304" pitchFamily="18" charset="0"/>
                <a:ea typeface="Times New Roman" panose="02020603050405020304" pitchFamily="18" charset="0"/>
              </a:rPr>
              <a:t>Xây dựng các thủ tục thực tế.</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0443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A3E475-7B77-4DA7-A4BE-11D06F267AFB}"/>
              </a:ext>
            </a:extLst>
          </p:cNvPr>
          <p:cNvSpPr>
            <a:spLocks noGrp="1"/>
          </p:cNvSpPr>
          <p:nvPr>
            <p:ph type="title"/>
          </p:nvPr>
        </p:nvSpPr>
        <p:spPr>
          <a:xfrm>
            <a:off x="1230470" y="289513"/>
            <a:ext cx="9603275" cy="745148"/>
          </a:xfrm>
        </p:spPr>
        <p:txBody>
          <a:bodyPr/>
          <a:lstStyle/>
          <a:p>
            <a:r>
              <a:rPr lang="en-US" dirty="0" err="1"/>
              <a:t>Tình</a:t>
            </a:r>
            <a:r>
              <a:rPr lang="en-US" dirty="0"/>
              <a:t> </a:t>
            </a:r>
            <a:r>
              <a:rPr lang="en-US" dirty="0" err="1"/>
              <a:t>hình</a:t>
            </a:r>
            <a:r>
              <a:rPr lang="en-US" dirty="0"/>
              <a:t> </a:t>
            </a:r>
            <a:r>
              <a:rPr lang="en-US" dirty="0" err="1"/>
              <a:t>trên</a:t>
            </a:r>
            <a:r>
              <a:rPr lang="en-US" dirty="0"/>
              <a:t> </a:t>
            </a:r>
            <a:r>
              <a:rPr lang="en-US" dirty="0" err="1"/>
              <a:t>thế</a:t>
            </a:r>
            <a:r>
              <a:rPr lang="en-US" dirty="0"/>
              <a:t> </a:t>
            </a:r>
            <a:r>
              <a:rPr lang="en-US" dirty="0" err="1"/>
              <a:t>giới</a:t>
            </a:r>
            <a:endParaRPr lang="en-US" dirty="0"/>
          </a:p>
        </p:txBody>
      </p:sp>
      <p:sp>
        <p:nvSpPr>
          <p:cNvPr id="3" name="Content Placeholder 2">
            <a:extLst>
              <a:ext uri="{FF2B5EF4-FFF2-40B4-BE49-F238E27FC236}">
                <a16:creationId xmlns:a16="http://schemas.microsoft.com/office/drawing/2014/main" xmlns="" id="{E27E8002-4891-450B-AFEA-945778AB844E}"/>
              </a:ext>
            </a:extLst>
          </p:cNvPr>
          <p:cNvSpPr>
            <a:spLocks noGrp="1"/>
          </p:cNvSpPr>
          <p:nvPr>
            <p:ph idx="1"/>
          </p:nvPr>
        </p:nvSpPr>
        <p:spPr>
          <a:xfrm>
            <a:off x="273269" y="935421"/>
            <a:ext cx="11517678" cy="5486400"/>
          </a:xfrm>
        </p:spPr>
        <p:txBody>
          <a:bodyPr>
            <a:normAutofit lnSpcReduction="10000"/>
          </a:bodyPr>
          <a:lstStyle/>
          <a:p>
            <a:pPr indent="457200" algn="just">
              <a:spcBef>
                <a:spcPts val="600"/>
              </a:spcBef>
            </a:pPr>
            <a:r>
              <a:rPr lang="en-US" sz="2400" dirty="0" err="1">
                <a:effectLst/>
                <a:latin typeface="Times New Roman" panose="02020603050405020304" pitchFamily="18" charset="0"/>
                <a:ea typeface="ChaparralPro-LightIt"/>
              </a:rPr>
              <a:t>Lưu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chiểu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số</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đã</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được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nhiều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nước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trên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thế</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giới</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quan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tâm</a:t>
            </a:r>
            <a:r>
              <a:rPr lang="en-US" sz="2400" dirty="0">
                <a:effectLst/>
                <a:latin typeface="Times New Roman" panose="02020603050405020304" pitchFamily="18" charset="0"/>
                <a:ea typeface="ChaparralPro-LightIt"/>
              </a:rPr>
              <a:t> và </a:t>
            </a:r>
            <a:r>
              <a:rPr lang="en-US" sz="2400" dirty="0" err="1">
                <a:effectLst/>
                <a:latin typeface="Times New Roman" panose="02020603050405020304" pitchFamily="18" charset="0"/>
                <a:ea typeface="ChaparralPro-LightIt"/>
              </a:rPr>
              <a:t>triển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khai</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thực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hiện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từ</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khá</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sớm</a:t>
            </a:r>
            <a:r>
              <a:rPr lang="en-US" sz="2400" dirty="0">
                <a:effectLst/>
                <a:latin typeface="Times New Roman" panose="02020603050405020304" pitchFamily="18" charset="0"/>
                <a:ea typeface="ChaparralPro-LightIt"/>
              </a:rPr>
              <a:t>. </a:t>
            </a:r>
            <a:endParaRPr lang="en-US" sz="2400" dirty="0">
              <a:effectLst/>
              <a:latin typeface="Times New Roman" panose="02020603050405020304" pitchFamily="18" charset="0"/>
              <a:ea typeface="Times New Roman" panose="02020603050405020304" pitchFamily="18" charset="0"/>
            </a:endParaRPr>
          </a:p>
          <a:p>
            <a:pPr indent="457200" algn="just">
              <a:spcBef>
                <a:spcPts val="600"/>
              </a:spcBef>
            </a:pPr>
            <a:r>
              <a:rPr lang="en-US" sz="2400" dirty="0" err="1">
                <a:effectLst/>
                <a:latin typeface="Times New Roman" panose="02020603050405020304" pitchFamily="18" charset="0"/>
                <a:ea typeface="ChaparralPro-LightIt"/>
              </a:rPr>
              <a:t>Nhiều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nước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đã</a:t>
            </a:r>
            <a:r>
              <a:rPr lang="en-US" sz="2400" dirty="0">
                <a:effectLst/>
                <a:latin typeface="Times New Roman" panose="02020603050405020304" pitchFamily="18" charset="0"/>
                <a:ea typeface="ChaparralPro-LightIt"/>
              </a:rPr>
              <a:t> ban </a:t>
            </a:r>
            <a:r>
              <a:rPr lang="en-US" sz="2400" dirty="0" err="1">
                <a:effectLst/>
                <a:latin typeface="Times New Roman" panose="02020603050405020304" pitchFamily="18" charset="0"/>
                <a:ea typeface="ChaparralPro-LightIt"/>
              </a:rPr>
              <a:t>hành</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các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quy</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định</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pháp</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luật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về</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lưu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chiểu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số</a:t>
            </a:r>
            <a:r>
              <a:rPr lang="en-US" sz="2400" dirty="0">
                <a:effectLst/>
                <a:latin typeface="Times New Roman" panose="02020603050405020304" pitchFamily="18" charset="0"/>
                <a:ea typeface="ChaparralPro-LightIt"/>
              </a:rPr>
              <a:t>. Ở </a:t>
            </a:r>
            <a:r>
              <a:rPr lang="en-US" sz="2400" dirty="0" err="1">
                <a:effectLst/>
                <a:latin typeface="Times New Roman" panose="02020603050405020304" pitchFamily="18" charset="0"/>
                <a:ea typeface="ChaparralPro-LightIt"/>
              </a:rPr>
              <a:t>hầu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hết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các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nước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lưu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chiểu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số</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là</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quy</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định</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pháp</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luật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bắt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buộc</a:t>
            </a:r>
            <a:r>
              <a:rPr lang="en-US" sz="2400" dirty="0">
                <a:effectLst/>
                <a:latin typeface="Times New Roman" panose="02020603050405020304" pitchFamily="18" charset="0"/>
                <a:ea typeface="ChaparralPro-LightIt"/>
              </a:rPr>
              <a:t>. </a:t>
            </a:r>
            <a:endParaRPr lang="en-US" sz="2400" dirty="0">
              <a:effectLst/>
              <a:latin typeface="Times New Roman" panose="02020603050405020304" pitchFamily="18" charset="0"/>
              <a:ea typeface="Times New Roman" panose="02020603050405020304" pitchFamily="18" charset="0"/>
            </a:endParaRPr>
          </a:p>
          <a:p>
            <a:pPr indent="457200" algn="just">
              <a:spcBef>
                <a:spcPts val="600"/>
              </a:spcBef>
            </a:pPr>
            <a:r>
              <a:rPr lang="en-US" sz="2400" dirty="0" err="1">
                <a:effectLst/>
                <a:latin typeface="Times New Roman" panose="02020603050405020304" pitchFamily="18" charset="0"/>
                <a:ea typeface="ChaparralPro-LightIt"/>
              </a:rPr>
              <a:t>Hầu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hết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các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nước</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phát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triển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đã</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phát</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triển</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hệ</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thống</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lưu</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trữ</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số</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của</a:t>
            </a:r>
            <a:r>
              <a:rPr lang="en-US" sz="2400" dirty="0">
                <a:effectLst/>
                <a:latin typeface="Times New Roman" panose="02020603050405020304" pitchFamily="18" charset="0"/>
                <a:ea typeface="ChaparralPro-LightIt"/>
              </a:rPr>
              <a:t> </a:t>
            </a:r>
            <a:r>
              <a:rPr lang="en-US" sz="2400" dirty="0" err="1">
                <a:effectLst/>
                <a:latin typeface="Times New Roman" panose="02020603050405020304" pitchFamily="18" charset="0"/>
                <a:ea typeface="ChaparralPro-LightIt"/>
              </a:rPr>
              <a:t>mình</a:t>
            </a:r>
            <a:r>
              <a:rPr lang="en-US" sz="2400" dirty="0">
                <a:effectLst/>
                <a:latin typeface="Times New Roman" panose="02020603050405020304" pitchFamily="18" charset="0"/>
                <a:ea typeface="ChaparralPro-LightIt"/>
              </a:rPr>
              <a:t>.</a:t>
            </a:r>
            <a:endParaRPr lang="en-US" sz="2400" dirty="0">
              <a:effectLst/>
              <a:latin typeface="Times New Roman" panose="02020603050405020304" pitchFamily="18" charset="0"/>
              <a:ea typeface="Times New Roman" panose="02020603050405020304" pitchFamily="18" charset="0"/>
            </a:endParaRPr>
          </a:p>
          <a:p>
            <a:pPr indent="457200" algn="just">
              <a:spcBef>
                <a:spcPts val="600"/>
              </a:spcBef>
            </a:pPr>
            <a:r>
              <a:rPr lang="en-US" sz="2400" dirty="0"/>
              <a:t>H</a:t>
            </a:r>
            <a:r>
              <a:rPr lang="vi-VN" sz="2400" dirty="0"/>
              <a:t>ầu hết các quốc gia yêu cầu nhà xuất bản </a:t>
            </a:r>
            <a:r>
              <a:rPr lang="en-US" sz="2400" dirty="0" err="1"/>
              <a:t>nộp</a:t>
            </a:r>
            <a:r>
              <a:rPr lang="en-US" sz="2400" dirty="0"/>
              <a:t> </a:t>
            </a:r>
            <a:r>
              <a:rPr lang="en-US" sz="2400" dirty="0" err="1"/>
              <a:t>lưu</a:t>
            </a:r>
            <a:r>
              <a:rPr lang="en-US" sz="2400" dirty="0"/>
              <a:t> </a:t>
            </a:r>
            <a:r>
              <a:rPr lang="en-US" sz="2400" dirty="0" err="1"/>
              <a:t>chiểu</a:t>
            </a:r>
            <a:r>
              <a:rPr lang="en-US" sz="2400" dirty="0"/>
              <a:t> </a:t>
            </a:r>
            <a:r>
              <a:rPr lang="en-US" sz="2400" dirty="0" err="1"/>
              <a:t>số</a:t>
            </a:r>
            <a:r>
              <a:rPr lang="en-US" sz="2400" dirty="0"/>
              <a:t> </a:t>
            </a:r>
            <a:r>
              <a:rPr lang="vi-VN" sz="2400" dirty="0"/>
              <a:t>miễn phí</a:t>
            </a:r>
            <a:r>
              <a:rPr lang="en-US" sz="2400" dirty="0"/>
              <a:t>.</a:t>
            </a:r>
          </a:p>
          <a:p>
            <a:pPr indent="457200" algn="just">
              <a:spcBef>
                <a:spcPts val="600"/>
              </a:spcBef>
            </a:pPr>
            <a:r>
              <a:rPr lang="en-US" sz="2400" dirty="0" err="1"/>
              <a:t>Nhiều</a:t>
            </a:r>
            <a:r>
              <a:rPr lang="en-US" sz="2400" dirty="0"/>
              <a:t> </a:t>
            </a:r>
            <a:r>
              <a:rPr lang="vi-VN" sz="2400" dirty="0"/>
              <a:t>nước mở rộng yêu cầu lưu chiểu số đến cả websites, xuất bản phẩm trực tuyến, các tác phẩm số nguyên sinh (born-digital works), và cả các bản số hóa của những xuất bản phẩm in. </a:t>
            </a:r>
            <a:endParaRPr lang="en-US" sz="2400" dirty="0"/>
          </a:p>
          <a:p>
            <a:pPr indent="457200" algn="just">
              <a:spcBef>
                <a:spcPts val="600"/>
              </a:spcBef>
            </a:pPr>
            <a:r>
              <a:rPr lang="vi-VN" sz="2400" dirty="0"/>
              <a:t>Nhiều nước đã thiết lập các chương trình lưu chiểu số </a:t>
            </a:r>
            <a:r>
              <a:rPr lang="en-US" sz="2400" dirty="0" err="1"/>
              <a:t>với</a:t>
            </a:r>
            <a:r>
              <a:rPr lang="en-US" sz="2400" dirty="0"/>
              <a:t> </a:t>
            </a:r>
            <a:r>
              <a:rPr lang="vi-VN" sz="2400" dirty="0"/>
              <a:t>mục </a:t>
            </a:r>
            <a:r>
              <a:rPr lang="en-US" sz="2400" dirty="0" err="1"/>
              <a:t>tiêu</a:t>
            </a:r>
            <a:r>
              <a:rPr lang="en-US" sz="2400" dirty="0"/>
              <a:t> </a:t>
            </a:r>
            <a:r>
              <a:rPr lang="vi-VN" sz="2400" dirty="0"/>
              <a:t>bảo tồn di sản văn hóa quốc gia ở định dạng</a:t>
            </a:r>
            <a:r>
              <a:rPr lang="en-US" sz="2400" dirty="0"/>
              <a:t> </a:t>
            </a:r>
            <a:r>
              <a:rPr lang="en-US" sz="2400" dirty="0" err="1"/>
              <a:t>số</a:t>
            </a:r>
            <a:r>
              <a:rPr lang="en-US" sz="2400" dirty="0"/>
              <a:t>, do </a:t>
            </a:r>
            <a:r>
              <a:rPr lang="en-US" sz="2400" dirty="0" err="1"/>
              <a:t>đó</a:t>
            </a:r>
            <a:r>
              <a:rPr lang="en-US" sz="2400" dirty="0"/>
              <a:t> </a:t>
            </a:r>
            <a:r>
              <a:rPr lang="vi-VN" sz="2400" dirty="0"/>
              <a:t>tập trung vào việc thu thập các tài liệu số </a:t>
            </a:r>
            <a:r>
              <a:rPr lang="en-US" sz="2400" dirty="0" err="1"/>
              <a:t>có</a:t>
            </a:r>
            <a:r>
              <a:rPr lang="en-US" sz="2400" dirty="0"/>
              <a:t> </a:t>
            </a:r>
            <a:r>
              <a:rPr lang="en-US" sz="2400" dirty="0" err="1"/>
              <a:t>chứa</a:t>
            </a:r>
            <a:r>
              <a:rPr lang="en-US" sz="2400" dirty="0"/>
              <a:t> </a:t>
            </a:r>
            <a:r>
              <a:rPr lang="en-US" sz="2400" dirty="0" err="1"/>
              <a:t>đựng</a:t>
            </a:r>
            <a:r>
              <a:rPr lang="en-US" sz="2400" dirty="0"/>
              <a:t> </a:t>
            </a:r>
            <a:r>
              <a:rPr lang="vi-VN" sz="2400" dirty="0"/>
              <a:t>văn hóa quốc gia. </a:t>
            </a:r>
            <a:endParaRPr lang="en-US" sz="2400" dirty="0"/>
          </a:p>
        </p:txBody>
      </p:sp>
    </p:spTree>
    <p:extLst>
      <p:ext uri="{BB962C8B-B14F-4D97-AF65-F5344CB8AC3E}">
        <p14:creationId xmlns:p14="http://schemas.microsoft.com/office/powerpoint/2010/main" val="103562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D3F6DF-C984-49E3-BF85-185388FF91E7}"/>
              </a:ext>
            </a:extLst>
          </p:cNvPr>
          <p:cNvSpPr>
            <a:spLocks noGrp="1"/>
          </p:cNvSpPr>
          <p:nvPr>
            <p:ph type="title"/>
          </p:nvPr>
        </p:nvSpPr>
        <p:spPr/>
        <p:txBody>
          <a:bodyPr/>
          <a:lstStyle/>
          <a:p>
            <a:r>
              <a:rPr lang="en-US" dirty="0" err="1"/>
              <a:t>Lưu</a:t>
            </a:r>
            <a:r>
              <a:rPr lang="en-US" dirty="0"/>
              <a:t> </a:t>
            </a:r>
            <a:r>
              <a:rPr lang="en-US" dirty="0" err="1"/>
              <a:t>chiểu</a:t>
            </a:r>
            <a:r>
              <a:rPr lang="en-US" dirty="0"/>
              <a:t> ở </a:t>
            </a:r>
            <a:r>
              <a:rPr lang="en-US" dirty="0" err="1"/>
              <a:t>Việt</a:t>
            </a:r>
            <a:r>
              <a:rPr lang="en-US" dirty="0"/>
              <a:t> Nam </a:t>
            </a:r>
            <a:r>
              <a:rPr lang="en-US" dirty="0" err="1"/>
              <a:t>có</a:t>
            </a:r>
            <a:r>
              <a:rPr lang="en-US" dirty="0"/>
              <a:t> </a:t>
            </a:r>
            <a:r>
              <a:rPr lang="en-US" dirty="0" err="1"/>
              <a:t>lịch</a:t>
            </a:r>
            <a:r>
              <a:rPr lang="en-US" dirty="0"/>
              <a:t> </a:t>
            </a:r>
            <a:r>
              <a:rPr lang="en-US" dirty="0" err="1"/>
              <a:t>sử</a:t>
            </a:r>
            <a:r>
              <a:rPr lang="en-US" dirty="0"/>
              <a:t> 100 </a:t>
            </a:r>
            <a:r>
              <a:rPr lang="en-US" dirty="0" err="1"/>
              <a:t>năm</a:t>
            </a:r>
            <a:endParaRPr lang="en-US" dirty="0"/>
          </a:p>
        </p:txBody>
      </p:sp>
      <p:sp>
        <p:nvSpPr>
          <p:cNvPr id="3" name="Content Placeholder 2">
            <a:extLst>
              <a:ext uri="{FF2B5EF4-FFF2-40B4-BE49-F238E27FC236}">
                <a16:creationId xmlns:a16="http://schemas.microsoft.com/office/drawing/2014/main" xmlns="" id="{FB54920A-98A3-4400-B801-C9C3A2E3E5A5}"/>
              </a:ext>
            </a:extLst>
          </p:cNvPr>
          <p:cNvSpPr>
            <a:spLocks noGrp="1"/>
          </p:cNvSpPr>
          <p:nvPr>
            <p:ph idx="1"/>
          </p:nvPr>
        </p:nvSpPr>
        <p:spPr>
          <a:xfrm>
            <a:off x="548641" y="1376855"/>
            <a:ext cx="11242306" cy="4773687"/>
          </a:xfrm>
        </p:spPr>
        <p:txBody>
          <a:bodyPr>
            <a:normAutofit/>
          </a:bodyPr>
          <a:lstStyle/>
          <a:p>
            <a:r>
              <a:rPr lang="en-US" sz="2800" dirty="0" err="1"/>
              <a:t>Năm</a:t>
            </a:r>
            <a:r>
              <a:rPr lang="en-US" sz="2800" dirty="0"/>
              <a:t> 1922 </a:t>
            </a:r>
            <a:r>
              <a:rPr lang="en-US" sz="2800" dirty="0" err="1"/>
              <a:t>khi</a:t>
            </a:r>
            <a:r>
              <a:rPr lang="en-US" sz="2800" dirty="0"/>
              <a:t> </a:t>
            </a:r>
            <a:r>
              <a:rPr lang="en-US" sz="2800" dirty="0" err="1"/>
              <a:t>Toàn</a:t>
            </a:r>
            <a:r>
              <a:rPr lang="en-US" sz="2800" dirty="0"/>
              <a:t> </a:t>
            </a:r>
            <a:r>
              <a:rPr lang="en-US" sz="2800" dirty="0" err="1"/>
              <a:t>quyền</a:t>
            </a:r>
            <a:r>
              <a:rPr lang="en-US" sz="2800" dirty="0"/>
              <a:t> </a:t>
            </a:r>
            <a:r>
              <a:rPr lang="en-US" sz="2800" dirty="0" err="1"/>
              <a:t>Pháp</a:t>
            </a:r>
            <a:r>
              <a:rPr lang="en-US" sz="2800" dirty="0"/>
              <a:t> ở </a:t>
            </a:r>
            <a:r>
              <a:rPr lang="en-US" sz="2800" dirty="0" err="1"/>
              <a:t>Đông</a:t>
            </a:r>
            <a:r>
              <a:rPr lang="en-US" sz="2800" dirty="0"/>
              <a:t> </a:t>
            </a:r>
            <a:r>
              <a:rPr lang="en-US" sz="2800" dirty="0" err="1"/>
              <a:t>Dương</a:t>
            </a:r>
            <a:r>
              <a:rPr lang="en-US" sz="2800" dirty="0"/>
              <a:t> ban </a:t>
            </a:r>
            <a:r>
              <a:rPr lang="en-US" sz="2800" dirty="0" err="1"/>
              <a:t>hành</a:t>
            </a:r>
            <a:r>
              <a:rPr lang="en-US" sz="2800" dirty="0"/>
              <a:t> NĐ </a:t>
            </a:r>
            <a:r>
              <a:rPr lang="en-US" sz="2800" dirty="0" err="1"/>
              <a:t>giao</a:t>
            </a:r>
            <a:r>
              <a:rPr lang="en-US" sz="2800" dirty="0"/>
              <a:t> </a:t>
            </a:r>
            <a:r>
              <a:rPr lang="en-US" sz="2800" dirty="0" err="1"/>
              <a:t>cho</a:t>
            </a:r>
            <a:r>
              <a:rPr lang="en-US" sz="2800" dirty="0"/>
              <a:t> </a:t>
            </a:r>
            <a:r>
              <a:rPr lang="en-US" sz="2800" dirty="0" err="1"/>
              <a:t>Thư</a:t>
            </a:r>
            <a:r>
              <a:rPr lang="en-US" sz="2800" dirty="0"/>
              <a:t> </a:t>
            </a:r>
            <a:r>
              <a:rPr lang="en-US" sz="2800" dirty="0" err="1"/>
              <a:t>viện</a:t>
            </a:r>
            <a:r>
              <a:rPr lang="en-US" sz="2800" dirty="0"/>
              <a:t> </a:t>
            </a:r>
            <a:r>
              <a:rPr lang="en-US" sz="2800" dirty="0" err="1"/>
              <a:t>Trung</a:t>
            </a:r>
            <a:r>
              <a:rPr lang="en-US" sz="2800" dirty="0"/>
              <a:t> </a:t>
            </a:r>
            <a:r>
              <a:rPr lang="en-US" sz="2800" dirty="0" err="1"/>
              <a:t>ương</a:t>
            </a:r>
            <a:r>
              <a:rPr lang="en-US" sz="2800" dirty="0"/>
              <a:t> </a:t>
            </a:r>
            <a:r>
              <a:rPr lang="en-US" sz="2800" dirty="0" err="1"/>
              <a:t>Đông</a:t>
            </a:r>
            <a:r>
              <a:rPr lang="en-US" sz="2800" dirty="0"/>
              <a:t> </a:t>
            </a:r>
            <a:r>
              <a:rPr lang="en-US" sz="2800" dirty="0" err="1"/>
              <a:t>Dương</a:t>
            </a:r>
            <a:r>
              <a:rPr lang="en-US" sz="2800" dirty="0"/>
              <a:t> (nay </a:t>
            </a:r>
            <a:r>
              <a:rPr lang="en-US" sz="2800" dirty="0" err="1"/>
              <a:t>là</a:t>
            </a:r>
            <a:r>
              <a:rPr lang="en-US" sz="2800" dirty="0"/>
              <a:t> </a:t>
            </a:r>
            <a:r>
              <a:rPr lang="en-US" sz="2800" dirty="0" err="1"/>
              <a:t>Thư</a:t>
            </a:r>
            <a:r>
              <a:rPr lang="en-US" sz="2800" dirty="0"/>
              <a:t> </a:t>
            </a:r>
            <a:r>
              <a:rPr lang="en-US" sz="2800" dirty="0" err="1"/>
              <a:t>viện</a:t>
            </a:r>
            <a:r>
              <a:rPr lang="en-US" sz="2800" dirty="0"/>
              <a:t> </a:t>
            </a:r>
            <a:r>
              <a:rPr lang="en-US" sz="2800" dirty="0" err="1"/>
              <a:t>Quốc</a:t>
            </a:r>
            <a:r>
              <a:rPr lang="en-US" sz="2800" dirty="0"/>
              <a:t> </a:t>
            </a:r>
            <a:r>
              <a:rPr lang="en-US" sz="2800" dirty="0" err="1"/>
              <a:t>gia</a:t>
            </a:r>
            <a:r>
              <a:rPr lang="en-US" sz="2800" dirty="0"/>
              <a:t> </a:t>
            </a:r>
            <a:r>
              <a:rPr lang="en-US" sz="2800" dirty="0" err="1"/>
              <a:t>Việt</a:t>
            </a:r>
            <a:r>
              <a:rPr lang="en-US" sz="2800" dirty="0"/>
              <a:t> Nam) </a:t>
            </a:r>
            <a:r>
              <a:rPr lang="en-US" sz="2800" dirty="0" err="1"/>
              <a:t>nhiệm</a:t>
            </a:r>
            <a:r>
              <a:rPr lang="en-US" sz="2800" dirty="0"/>
              <a:t> </a:t>
            </a:r>
            <a:r>
              <a:rPr lang="en-US" sz="2800" dirty="0" err="1"/>
              <a:t>vụ</a:t>
            </a:r>
            <a:r>
              <a:rPr lang="en-US" sz="2800" dirty="0"/>
              <a:t> </a:t>
            </a:r>
            <a:r>
              <a:rPr lang="en-US" sz="2800" dirty="0" err="1"/>
              <a:t>nhận</a:t>
            </a:r>
            <a:r>
              <a:rPr lang="en-US" sz="2800" dirty="0"/>
              <a:t> </a:t>
            </a:r>
            <a:r>
              <a:rPr lang="en-US" sz="2800" dirty="0" err="1"/>
              <a:t>lưu</a:t>
            </a:r>
            <a:r>
              <a:rPr lang="en-US" sz="2800" dirty="0"/>
              <a:t> </a:t>
            </a:r>
            <a:r>
              <a:rPr lang="en-US" sz="2800" dirty="0" err="1"/>
              <a:t>chiểu</a:t>
            </a:r>
            <a:r>
              <a:rPr lang="en-US" sz="2800" dirty="0"/>
              <a:t> </a:t>
            </a:r>
            <a:r>
              <a:rPr lang="en-US" sz="2800" dirty="0" err="1"/>
              <a:t>các</a:t>
            </a:r>
            <a:r>
              <a:rPr lang="en-US" sz="2800" dirty="0"/>
              <a:t> </a:t>
            </a:r>
            <a:r>
              <a:rPr lang="en-US" sz="2800" dirty="0" err="1"/>
              <a:t>ấn</a:t>
            </a:r>
            <a:r>
              <a:rPr lang="en-US" sz="2800" dirty="0"/>
              <a:t> </a:t>
            </a:r>
            <a:r>
              <a:rPr lang="en-US" sz="2800" dirty="0" err="1"/>
              <a:t>phẩm</a:t>
            </a:r>
            <a:r>
              <a:rPr lang="en-US" sz="2800" dirty="0"/>
              <a:t> </a:t>
            </a:r>
            <a:r>
              <a:rPr lang="en-US" sz="2800" dirty="0" err="1"/>
              <a:t>xuất</a:t>
            </a:r>
            <a:r>
              <a:rPr lang="en-US" sz="2800" dirty="0"/>
              <a:t> </a:t>
            </a:r>
            <a:r>
              <a:rPr lang="en-US" sz="2800" dirty="0" err="1"/>
              <a:t>bản</a:t>
            </a:r>
            <a:r>
              <a:rPr lang="en-US" sz="2800" dirty="0"/>
              <a:t> ở </a:t>
            </a:r>
            <a:r>
              <a:rPr lang="en-US" sz="2800" dirty="0" err="1"/>
              <a:t>toàn</a:t>
            </a:r>
            <a:r>
              <a:rPr lang="en-US" sz="2800" dirty="0"/>
              <a:t> </a:t>
            </a:r>
            <a:r>
              <a:rPr lang="en-US" sz="2800" dirty="0" err="1"/>
              <a:t>Đông</a:t>
            </a:r>
            <a:r>
              <a:rPr lang="en-US" sz="2800" dirty="0"/>
              <a:t> </a:t>
            </a:r>
            <a:r>
              <a:rPr lang="en-US" sz="2800" dirty="0" err="1"/>
              <a:t>Dương</a:t>
            </a:r>
            <a:endParaRPr lang="en-US" sz="2800" dirty="0"/>
          </a:p>
          <a:p>
            <a:r>
              <a:rPr lang="en-US" sz="2800" dirty="0" err="1"/>
              <a:t>Năm</a:t>
            </a:r>
            <a:r>
              <a:rPr lang="en-US" sz="2800" dirty="0"/>
              <a:t> 1946:  </a:t>
            </a:r>
            <a:r>
              <a:rPr lang="en-US" sz="2800" dirty="0" err="1"/>
              <a:t>Chủ</a:t>
            </a:r>
            <a:r>
              <a:rPr lang="en-US" sz="2800" dirty="0"/>
              <a:t> </a:t>
            </a:r>
            <a:r>
              <a:rPr lang="en-US" sz="2800" dirty="0" err="1"/>
              <a:t>tịch</a:t>
            </a:r>
            <a:r>
              <a:rPr lang="en-US" sz="2800" dirty="0"/>
              <a:t> </a:t>
            </a:r>
            <a:r>
              <a:rPr lang="en-US" sz="2800" dirty="0" err="1"/>
              <a:t>nước</a:t>
            </a:r>
            <a:r>
              <a:rPr lang="en-US" sz="2800" dirty="0"/>
              <a:t> </a:t>
            </a:r>
            <a:r>
              <a:rPr lang="en-US" sz="2800" dirty="0" err="1"/>
              <a:t>Việt</a:t>
            </a:r>
            <a:r>
              <a:rPr lang="en-US" sz="2800" dirty="0"/>
              <a:t> Nam </a:t>
            </a:r>
            <a:r>
              <a:rPr lang="en-US" sz="2800" dirty="0" err="1"/>
              <a:t>Dân</a:t>
            </a:r>
            <a:r>
              <a:rPr lang="en-US" sz="2800" dirty="0"/>
              <a:t> </a:t>
            </a:r>
            <a:r>
              <a:rPr lang="en-US" sz="2800" dirty="0" err="1"/>
              <a:t>chủ</a:t>
            </a:r>
            <a:r>
              <a:rPr lang="en-US" sz="2800" dirty="0"/>
              <a:t> </a:t>
            </a:r>
            <a:r>
              <a:rPr lang="en-US" sz="2800" dirty="0" err="1"/>
              <a:t>Cộng</a:t>
            </a:r>
            <a:r>
              <a:rPr lang="en-US" sz="2800" dirty="0"/>
              <a:t> </a:t>
            </a:r>
            <a:r>
              <a:rPr lang="en-US" sz="2800" dirty="0" err="1"/>
              <a:t>hòa</a:t>
            </a:r>
            <a:r>
              <a:rPr lang="en-US" sz="2800" dirty="0"/>
              <a:t> ban </a:t>
            </a:r>
            <a:r>
              <a:rPr lang="en-US" sz="2800" dirty="0" err="1"/>
              <a:t>hành</a:t>
            </a:r>
            <a:r>
              <a:rPr lang="en-US" sz="2800" dirty="0"/>
              <a:t> </a:t>
            </a:r>
            <a:r>
              <a:rPr lang="en-US" sz="2800" dirty="0" err="1"/>
              <a:t>sắc</a:t>
            </a:r>
            <a:r>
              <a:rPr lang="en-US" sz="2800" dirty="0"/>
              <a:t> </a:t>
            </a:r>
            <a:r>
              <a:rPr lang="en-US" sz="2800" dirty="0" err="1"/>
              <a:t>lệnh</a:t>
            </a:r>
            <a:r>
              <a:rPr lang="en-US" sz="2800" dirty="0"/>
              <a:t> </a:t>
            </a:r>
            <a:r>
              <a:rPr lang="en-US" sz="2800" dirty="0" err="1"/>
              <a:t>số</a:t>
            </a:r>
            <a:r>
              <a:rPr lang="en-US" sz="2800" dirty="0"/>
              <a:t> 18/SL </a:t>
            </a:r>
            <a:r>
              <a:rPr lang="en-US" sz="2800" dirty="0" err="1"/>
              <a:t>ngày</a:t>
            </a:r>
            <a:r>
              <a:rPr lang="en-US" sz="2800" dirty="0"/>
              <a:t> 31/01/1946 </a:t>
            </a:r>
            <a:r>
              <a:rPr lang="en-US" sz="2800" dirty="0" err="1"/>
              <a:t>quy</a:t>
            </a:r>
            <a:r>
              <a:rPr lang="en-US" sz="2800" dirty="0"/>
              <a:t> </a:t>
            </a:r>
            <a:r>
              <a:rPr lang="en-US" sz="2800" dirty="0" err="1"/>
              <a:t>định</a:t>
            </a:r>
            <a:r>
              <a:rPr lang="en-US" sz="2800" dirty="0"/>
              <a:t> </a:t>
            </a:r>
            <a:r>
              <a:rPr lang="en-US" sz="2800" dirty="0" err="1"/>
              <a:t>thể</a:t>
            </a:r>
            <a:r>
              <a:rPr lang="en-US" sz="2800" dirty="0"/>
              <a:t> </a:t>
            </a:r>
            <a:r>
              <a:rPr lang="en-US" sz="2800" dirty="0" err="1"/>
              <a:t>lệ</a:t>
            </a:r>
            <a:r>
              <a:rPr lang="en-US" sz="2800" dirty="0"/>
              <a:t> </a:t>
            </a:r>
            <a:r>
              <a:rPr lang="en-US" sz="2800" dirty="0" err="1"/>
              <a:t>lưu</a:t>
            </a:r>
            <a:r>
              <a:rPr lang="en-US" sz="2800" dirty="0"/>
              <a:t> </a:t>
            </a:r>
            <a:r>
              <a:rPr lang="en-US" sz="2800" dirty="0" err="1"/>
              <a:t>chiểu</a:t>
            </a:r>
            <a:r>
              <a:rPr lang="en-US" sz="2800" dirty="0"/>
              <a:t> </a:t>
            </a:r>
            <a:r>
              <a:rPr lang="en-US" sz="2800" dirty="0" err="1"/>
              <a:t>văn</a:t>
            </a:r>
            <a:r>
              <a:rPr lang="en-US" sz="2800" dirty="0"/>
              <a:t> </a:t>
            </a:r>
            <a:r>
              <a:rPr lang="en-US" sz="2800" dirty="0" err="1"/>
              <a:t>hoá</a:t>
            </a:r>
            <a:r>
              <a:rPr lang="en-US" sz="2800" dirty="0"/>
              <a:t> </a:t>
            </a:r>
            <a:r>
              <a:rPr lang="en-US" sz="2800" dirty="0" err="1"/>
              <a:t>phẩm</a:t>
            </a:r>
            <a:endParaRPr lang="en-US" sz="2800" dirty="0"/>
          </a:p>
          <a:p>
            <a:r>
              <a:rPr lang="en-US" sz="2800" dirty="0" err="1"/>
              <a:t>Năm</a:t>
            </a:r>
            <a:r>
              <a:rPr lang="en-US" sz="2800" dirty="0"/>
              <a:t> 1993:  </a:t>
            </a:r>
            <a:r>
              <a:rPr lang="en-US" sz="2800" dirty="0" err="1"/>
              <a:t>quy</a:t>
            </a:r>
            <a:r>
              <a:rPr lang="en-US" sz="2800" dirty="0"/>
              <a:t> </a:t>
            </a:r>
            <a:r>
              <a:rPr lang="en-US" sz="2800" dirty="0" err="1"/>
              <a:t>định</a:t>
            </a:r>
            <a:r>
              <a:rPr lang="en-US" sz="2800" dirty="0"/>
              <a:t> </a:t>
            </a:r>
            <a:r>
              <a:rPr lang="en-US" sz="2800" dirty="0" err="1"/>
              <a:t>lưu</a:t>
            </a:r>
            <a:r>
              <a:rPr lang="en-US" sz="2800" dirty="0"/>
              <a:t> </a:t>
            </a:r>
            <a:r>
              <a:rPr lang="en-US" sz="2800" dirty="0" err="1"/>
              <a:t>chiểu</a:t>
            </a:r>
            <a:r>
              <a:rPr lang="en-US" sz="2800" dirty="0"/>
              <a:t> </a:t>
            </a:r>
            <a:r>
              <a:rPr lang="en-US" sz="2800" dirty="0" err="1"/>
              <a:t>đã</a:t>
            </a:r>
            <a:r>
              <a:rPr lang="en-US" sz="2800" dirty="0"/>
              <a:t> </a:t>
            </a:r>
            <a:r>
              <a:rPr lang="en-US" sz="2800" dirty="0" err="1"/>
              <a:t>được</a:t>
            </a:r>
            <a:r>
              <a:rPr lang="en-US" sz="2800" dirty="0"/>
              <a:t> </a:t>
            </a:r>
            <a:r>
              <a:rPr lang="en-US" sz="2800" dirty="0" err="1"/>
              <a:t>đưa</a:t>
            </a:r>
            <a:r>
              <a:rPr lang="en-US" sz="2800" dirty="0"/>
              <a:t> </a:t>
            </a:r>
            <a:r>
              <a:rPr lang="en-US" sz="2800" dirty="0" err="1"/>
              <a:t>vào</a:t>
            </a:r>
            <a:r>
              <a:rPr lang="en-US" sz="2800" dirty="0"/>
              <a:t> </a:t>
            </a:r>
            <a:r>
              <a:rPr lang="en-US" sz="2800" dirty="0" err="1"/>
              <a:t>Luật</a:t>
            </a:r>
            <a:r>
              <a:rPr lang="en-US" sz="2800" dirty="0"/>
              <a:t> </a:t>
            </a:r>
            <a:r>
              <a:rPr lang="en-US" sz="2800" dirty="0" err="1"/>
              <a:t>Xuất</a:t>
            </a:r>
            <a:r>
              <a:rPr lang="en-US" sz="2800" dirty="0"/>
              <a:t> </a:t>
            </a:r>
            <a:r>
              <a:rPr lang="en-US" sz="2800" dirty="0" err="1"/>
              <a:t>bản</a:t>
            </a:r>
            <a:r>
              <a:rPr lang="en-US" sz="2800" dirty="0"/>
              <a:t>; </a:t>
            </a:r>
          </a:p>
          <a:p>
            <a:r>
              <a:rPr lang="en-US" sz="2800" dirty="0" err="1"/>
              <a:t>Luật</a:t>
            </a:r>
            <a:r>
              <a:rPr lang="en-US" sz="2800" dirty="0"/>
              <a:t> </a:t>
            </a:r>
            <a:r>
              <a:rPr lang="en-US" sz="2800" dirty="0" err="1"/>
              <a:t>Xuất</a:t>
            </a:r>
            <a:r>
              <a:rPr lang="en-US" sz="2800" dirty="0"/>
              <a:t> </a:t>
            </a:r>
            <a:r>
              <a:rPr lang="en-US" sz="2800" dirty="0" err="1"/>
              <a:t>bản</a:t>
            </a:r>
            <a:r>
              <a:rPr lang="en-US" sz="2800" dirty="0"/>
              <a:t> </a:t>
            </a:r>
            <a:r>
              <a:rPr lang="en-US" sz="2800" dirty="0" err="1"/>
              <a:t>năm</a:t>
            </a:r>
            <a:r>
              <a:rPr lang="en-US" sz="2800" dirty="0"/>
              <a:t> 2012 </a:t>
            </a:r>
            <a:r>
              <a:rPr lang="en-US" sz="2800" dirty="0" err="1"/>
              <a:t>cũng</a:t>
            </a:r>
            <a:r>
              <a:rPr lang="en-US" sz="2800" dirty="0"/>
              <a:t> </a:t>
            </a:r>
            <a:r>
              <a:rPr lang="en-US" sz="2800" dirty="0" err="1"/>
              <a:t>tiếp</a:t>
            </a:r>
            <a:r>
              <a:rPr lang="en-US" sz="2800" dirty="0"/>
              <a:t> </a:t>
            </a:r>
            <a:r>
              <a:rPr lang="en-US" sz="2800" dirty="0" err="1"/>
              <a:t>tục</a:t>
            </a:r>
            <a:r>
              <a:rPr lang="en-US" sz="2800" dirty="0"/>
              <a:t> </a:t>
            </a:r>
            <a:r>
              <a:rPr lang="en-US" sz="2800" dirty="0" err="1"/>
              <a:t>quy</a:t>
            </a:r>
            <a:r>
              <a:rPr lang="en-US" sz="2800" dirty="0"/>
              <a:t> </a:t>
            </a:r>
            <a:r>
              <a:rPr lang="en-US" sz="2800" dirty="0" err="1"/>
              <a:t>định</a:t>
            </a:r>
            <a:r>
              <a:rPr lang="en-US" sz="2800" dirty="0"/>
              <a:t> </a:t>
            </a:r>
            <a:r>
              <a:rPr lang="en-US" sz="2800" dirty="0" err="1"/>
              <a:t>về</a:t>
            </a:r>
            <a:r>
              <a:rPr lang="en-US" sz="2800" dirty="0"/>
              <a:t> </a:t>
            </a:r>
            <a:r>
              <a:rPr lang="en-US" sz="2800" dirty="0" err="1"/>
              <a:t>lưu</a:t>
            </a:r>
            <a:r>
              <a:rPr lang="en-US" sz="2800" dirty="0"/>
              <a:t> </a:t>
            </a:r>
            <a:r>
              <a:rPr lang="en-US" sz="2800" dirty="0" err="1"/>
              <a:t>chiểu</a:t>
            </a:r>
            <a:r>
              <a:rPr lang="en-US" sz="2800" dirty="0"/>
              <a:t>. </a:t>
            </a:r>
            <a:r>
              <a:rPr lang="en-US" sz="2800" dirty="0" err="1"/>
              <a:t>Đã</a:t>
            </a:r>
            <a:r>
              <a:rPr lang="en-US" sz="2800" dirty="0"/>
              <a:t> </a:t>
            </a:r>
            <a:r>
              <a:rPr lang="en-US" sz="2800" dirty="0" err="1"/>
              <a:t>có</a:t>
            </a:r>
            <a:r>
              <a:rPr lang="en-US" sz="2800" dirty="0"/>
              <a:t> </a:t>
            </a:r>
            <a:r>
              <a:rPr lang="en-US" sz="2800" dirty="0" err="1"/>
              <a:t>đề</a:t>
            </a:r>
            <a:r>
              <a:rPr lang="en-US" sz="2800" dirty="0"/>
              <a:t> </a:t>
            </a:r>
            <a:r>
              <a:rPr lang="en-US" sz="2800" dirty="0" err="1"/>
              <a:t>cập</a:t>
            </a:r>
            <a:r>
              <a:rPr lang="en-US" sz="2800" dirty="0"/>
              <a:t> </a:t>
            </a:r>
            <a:r>
              <a:rPr lang="en-US" sz="2800" dirty="0" err="1"/>
              <a:t>đến</a:t>
            </a:r>
            <a:r>
              <a:rPr lang="en-US" sz="2800" dirty="0"/>
              <a:t> </a:t>
            </a:r>
            <a:r>
              <a:rPr lang="en-US" sz="2800" dirty="0" err="1"/>
              <a:t>lưu</a:t>
            </a:r>
            <a:r>
              <a:rPr lang="en-US" sz="2800" dirty="0"/>
              <a:t> </a:t>
            </a:r>
            <a:r>
              <a:rPr lang="en-US" sz="2800" dirty="0" err="1"/>
              <a:t>chiểu</a:t>
            </a:r>
            <a:r>
              <a:rPr lang="en-US" sz="2800" dirty="0"/>
              <a:t> </a:t>
            </a:r>
            <a:r>
              <a:rPr lang="en-US" sz="2800" dirty="0" err="1"/>
              <a:t>điện</a:t>
            </a:r>
            <a:r>
              <a:rPr lang="en-US" sz="2800" dirty="0"/>
              <a:t> </a:t>
            </a:r>
            <a:r>
              <a:rPr lang="en-US" sz="2800" dirty="0" err="1"/>
              <a:t>tử</a:t>
            </a:r>
            <a:endParaRPr lang="en-US" sz="2800" dirty="0"/>
          </a:p>
        </p:txBody>
      </p:sp>
    </p:spTree>
    <p:extLst>
      <p:ext uri="{BB962C8B-B14F-4D97-AF65-F5344CB8AC3E}">
        <p14:creationId xmlns:p14="http://schemas.microsoft.com/office/powerpoint/2010/main" val="232937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F022C-489C-4BEF-96C5-1BA126BF746A}"/>
              </a:ext>
            </a:extLst>
          </p:cNvPr>
          <p:cNvSpPr>
            <a:spLocks noGrp="1"/>
          </p:cNvSpPr>
          <p:nvPr>
            <p:ph type="title"/>
          </p:nvPr>
        </p:nvSpPr>
        <p:spPr/>
        <p:txBody>
          <a:bodyPr/>
          <a:lstStyle/>
          <a:p>
            <a:r>
              <a:rPr lang="en-US" dirty="0" err="1"/>
              <a:t>Lưu</a:t>
            </a:r>
            <a:r>
              <a:rPr lang="en-US" dirty="0"/>
              <a:t> </a:t>
            </a:r>
            <a:r>
              <a:rPr lang="en-US" dirty="0" err="1"/>
              <a:t>chiểu</a:t>
            </a:r>
            <a:r>
              <a:rPr lang="en-US" dirty="0"/>
              <a:t> </a:t>
            </a:r>
            <a:r>
              <a:rPr lang="en-US" dirty="0" err="1"/>
              <a:t>số</a:t>
            </a:r>
            <a:r>
              <a:rPr lang="en-US" dirty="0"/>
              <a:t> ở </a:t>
            </a:r>
            <a:r>
              <a:rPr lang="en-US" dirty="0" err="1"/>
              <a:t>Việt</a:t>
            </a:r>
            <a:r>
              <a:rPr lang="en-US" dirty="0"/>
              <a:t> Nam</a:t>
            </a:r>
          </a:p>
        </p:txBody>
      </p:sp>
      <p:sp>
        <p:nvSpPr>
          <p:cNvPr id="3" name="Content Placeholder 2">
            <a:extLst>
              <a:ext uri="{FF2B5EF4-FFF2-40B4-BE49-F238E27FC236}">
                <a16:creationId xmlns:a16="http://schemas.microsoft.com/office/drawing/2014/main" xmlns="" id="{41332CC1-E44F-479A-B915-3FC5B5352C36}"/>
              </a:ext>
            </a:extLst>
          </p:cNvPr>
          <p:cNvSpPr>
            <a:spLocks noGrp="1"/>
          </p:cNvSpPr>
          <p:nvPr>
            <p:ph idx="1"/>
          </p:nvPr>
        </p:nvSpPr>
        <p:spPr>
          <a:xfrm>
            <a:off x="548641" y="1376855"/>
            <a:ext cx="11242306" cy="4773687"/>
          </a:xfrm>
        </p:spPr>
        <p:txBody>
          <a:bodyPr>
            <a:normAutofit fontScale="92500"/>
          </a:bodyPr>
          <a:lstStyle/>
          <a:p>
            <a:r>
              <a:rPr lang="nl-NL" sz="2800" dirty="0"/>
              <a:t>Điều 48 Luật Xuất bản 2012 (Nộp lưu chiểu xuất bản phẩm điện tử và nộp cho Thư viện Quốc gia Việt Nam) quy định:</a:t>
            </a:r>
          </a:p>
          <a:p>
            <a:pPr lvl="1"/>
            <a:r>
              <a:rPr lang="nl-NL" sz="2800" b="1" i="1" dirty="0">
                <a:effectLst/>
                <a:latin typeface="Times New Roman" panose="02020603050405020304" pitchFamily="18" charset="0"/>
                <a:ea typeface="Times New Roman" panose="02020603050405020304" pitchFamily="18" charset="0"/>
              </a:rPr>
              <a:t>"Nhà xuất bản, tổ chức được cấp giấy phép xuất bản tài liệu không kinh doanh thực hiện nộp lưu chiểu xuất bản phẩm điện tử cho cơ quan quản lý nhà nước về hoạt động xuất bản theo quy định tại Điều 28 của Luật này và nộp xuất bản phẩm điện tử cho Thư viện Quốc gia Việt Nam." </a:t>
            </a:r>
          </a:p>
          <a:p>
            <a:r>
              <a:rPr lang="nl-NL" sz="2800" dirty="0">
                <a:effectLst/>
                <a:latin typeface="Times New Roman" panose="02020603050405020304" pitchFamily="18" charset="0"/>
                <a:ea typeface="Times New Roman" panose="02020603050405020304" pitchFamily="18" charset="0"/>
              </a:rPr>
              <a:t>Như vậy, dường như Luật Xuất bản 2012 cũng mới chỉ đề cập đến lưu chiểu xuất  bản phẩm điện tử/số được xuất bản ngoại tuyến (off-line publications) và chưa đề cập đến các xuất bản phẩm trực tuyến (on-line publications). </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2887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7A882-5FA2-4C46-B3FA-7DDDD28D9AFB}"/>
              </a:ext>
            </a:extLst>
          </p:cNvPr>
          <p:cNvSpPr>
            <a:spLocks noGrp="1"/>
          </p:cNvSpPr>
          <p:nvPr>
            <p:ph type="title"/>
          </p:nvPr>
        </p:nvSpPr>
        <p:spPr/>
        <p:txBody>
          <a:bodyPr/>
          <a:lstStyle/>
          <a:p>
            <a:r>
              <a:rPr lang="en-US" dirty="0" err="1"/>
              <a:t>Lưu</a:t>
            </a:r>
            <a:r>
              <a:rPr lang="en-US" dirty="0"/>
              <a:t> </a:t>
            </a:r>
            <a:r>
              <a:rPr lang="en-US" dirty="0" err="1"/>
              <a:t>chiểu</a:t>
            </a:r>
            <a:r>
              <a:rPr lang="en-US" dirty="0"/>
              <a:t> </a:t>
            </a:r>
            <a:r>
              <a:rPr lang="en-US" dirty="0" err="1"/>
              <a:t>số</a:t>
            </a:r>
            <a:r>
              <a:rPr lang="en-US" dirty="0"/>
              <a:t> ở </a:t>
            </a:r>
            <a:r>
              <a:rPr lang="en-US" dirty="0" err="1"/>
              <a:t>Việt</a:t>
            </a:r>
            <a:r>
              <a:rPr lang="en-US" dirty="0"/>
              <a:t> Nam</a:t>
            </a:r>
          </a:p>
        </p:txBody>
      </p:sp>
      <p:sp>
        <p:nvSpPr>
          <p:cNvPr id="3" name="Content Placeholder 2">
            <a:extLst>
              <a:ext uri="{FF2B5EF4-FFF2-40B4-BE49-F238E27FC236}">
                <a16:creationId xmlns:a16="http://schemas.microsoft.com/office/drawing/2014/main" xmlns="" id="{983F316E-1A54-4C87-81E5-263D370023BE}"/>
              </a:ext>
            </a:extLst>
          </p:cNvPr>
          <p:cNvSpPr>
            <a:spLocks noGrp="1"/>
          </p:cNvSpPr>
          <p:nvPr>
            <p:ph idx="1"/>
          </p:nvPr>
        </p:nvSpPr>
        <p:spPr>
          <a:xfrm>
            <a:off x="548641" y="1345325"/>
            <a:ext cx="11242306" cy="4805218"/>
          </a:xfrm>
        </p:spPr>
        <p:txBody>
          <a:bodyPr>
            <a:normAutofit lnSpcReduction="10000"/>
          </a:bodyPr>
          <a:lstStyle/>
          <a:p>
            <a:r>
              <a:rPr lang="nl-NL" sz="3200" dirty="0">
                <a:effectLst/>
                <a:latin typeface="Times New Roman" panose="02020603050405020304" pitchFamily="18" charset="0"/>
                <a:ea typeface="Times New Roman" panose="02020603050405020304" pitchFamily="18" charset="0"/>
              </a:rPr>
              <a:t>Lưu chiểu số đối với loại hình báo chí điện tử cũng được điểu chỉnh trong Luật Báo chí năm 2016 (Điều 52). </a:t>
            </a:r>
          </a:p>
          <a:p>
            <a:pPr lvl="1"/>
            <a:r>
              <a:rPr lang="nl-NL" sz="2400" dirty="0">
                <a:effectLst/>
                <a:latin typeface="Times New Roman" panose="02020603050405020304" pitchFamily="18" charset="0"/>
                <a:ea typeface="Times New Roman" panose="02020603050405020304" pitchFamily="18" charset="0"/>
              </a:rPr>
              <a:t>"Cơ quan báo nói, báo hình có trách nhiệm lưu giữ toàn bộ chương trình đã truyền dẫn, phát sóng, thông tin về nguồn tín hiệu sử dụng để chuyển tiếp sóng phát thanh - truyền hình trung ương trong thời hạn 30 ngày kể từ ngày truyền dẫn, phát sóng; cung cấp tín hiệu truyền dẫn, phát sóng theo yêu cầu của cơ quan có thẩm quyền để phục vụ công tác lưu chiểu điện tử" và </a:t>
            </a:r>
          </a:p>
          <a:p>
            <a:pPr lvl="1"/>
            <a:r>
              <a:rPr lang="nl-NL" sz="2400" dirty="0">
                <a:effectLst/>
                <a:latin typeface="Times New Roman" panose="02020603050405020304" pitchFamily="18" charset="0"/>
                <a:ea typeface="Times New Roman" panose="02020603050405020304" pitchFamily="18" charset="0"/>
              </a:rPr>
              <a:t>"Bộ Thông tin và Truyền thông thực hiện việc lưu chiểu điện tử đối với báo nói, báo hình và báo điện tử độc lập với cơ quan báo chí theo quy định của Chính phủ; thực hiện việc đo kiểm và công bố số liệu liên quan đến hoạt động báo chí." </a:t>
            </a:r>
            <a:endParaRPr lang="en-US" sz="5400" i="1" dirty="0"/>
          </a:p>
        </p:txBody>
      </p:sp>
    </p:spTree>
    <p:extLst>
      <p:ext uri="{BB962C8B-B14F-4D97-AF65-F5344CB8AC3E}">
        <p14:creationId xmlns:p14="http://schemas.microsoft.com/office/powerpoint/2010/main" val="2957430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03BDE-13AB-4351-A0FD-25E8557DF937}"/>
              </a:ext>
            </a:extLst>
          </p:cNvPr>
          <p:cNvSpPr>
            <a:spLocks noGrp="1"/>
          </p:cNvSpPr>
          <p:nvPr>
            <p:ph type="title"/>
          </p:nvPr>
        </p:nvSpPr>
        <p:spPr/>
        <p:txBody>
          <a:bodyPr/>
          <a:lstStyle/>
          <a:p>
            <a:r>
              <a:rPr lang="en-US" dirty="0" err="1"/>
              <a:t>Lưu</a:t>
            </a:r>
            <a:r>
              <a:rPr lang="en-US" dirty="0"/>
              <a:t> </a:t>
            </a:r>
            <a:r>
              <a:rPr lang="en-US" dirty="0" err="1"/>
              <a:t>chiểu</a:t>
            </a:r>
            <a:r>
              <a:rPr lang="en-US" dirty="0"/>
              <a:t> </a:t>
            </a:r>
            <a:r>
              <a:rPr lang="en-US" dirty="0" err="1"/>
              <a:t>số</a:t>
            </a:r>
            <a:r>
              <a:rPr lang="en-US" dirty="0"/>
              <a:t> ở </a:t>
            </a:r>
            <a:r>
              <a:rPr lang="en-US" dirty="0" err="1"/>
              <a:t>Việt</a:t>
            </a:r>
            <a:r>
              <a:rPr lang="en-US" dirty="0"/>
              <a:t> Nam </a:t>
            </a:r>
          </a:p>
        </p:txBody>
      </p:sp>
      <p:sp>
        <p:nvSpPr>
          <p:cNvPr id="3" name="Content Placeholder 2">
            <a:extLst>
              <a:ext uri="{FF2B5EF4-FFF2-40B4-BE49-F238E27FC236}">
                <a16:creationId xmlns:a16="http://schemas.microsoft.com/office/drawing/2014/main" xmlns="" id="{092AC883-13D8-404A-997D-E48F4F02577E}"/>
              </a:ext>
            </a:extLst>
          </p:cNvPr>
          <p:cNvSpPr>
            <a:spLocks noGrp="1"/>
          </p:cNvSpPr>
          <p:nvPr>
            <p:ph idx="1"/>
          </p:nvPr>
        </p:nvSpPr>
        <p:spPr>
          <a:xfrm>
            <a:off x="548641" y="1429407"/>
            <a:ext cx="11242306" cy="4721135"/>
          </a:xfrm>
        </p:spPr>
        <p:txBody>
          <a:bodyPr>
            <a:normAutofit/>
          </a:bodyPr>
          <a:lstStyle/>
          <a:p>
            <a:r>
              <a:rPr lang="nl-NL" sz="2400" b="1" dirty="0">
                <a:effectLst/>
                <a:latin typeface="Times New Roman" panose="02020603050405020304" pitchFamily="18" charset="0"/>
                <a:ea typeface="Times New Roman" panose="02020603050405020304" pitchFamily="18" charset="0"/>
              </a:rPr>
              <a:t>Nghị định 08/2017/NĐ-CP </a:t>
            </a:r>
          </a:p>
          <a:p>
            <a:r>
              <a:rPr lang="nl-NL" sz="2400" b="1" i="1" dirty="0">
                <a:solidFill>
                  <a:srgbClr val="0070C0"/>
                </a:solidFill>
                <a:effectLst/>
                <a:latin typeface="Times New Roman" panose="02020603050405020304" pitchFamily="18" charset="0"/>
                <a:ea typeface="Times New Roman" panose="02020603050405020304" pitchFamily="18" charset="0"/>
              </a:rPr>
              <a:t>lưu chiểu là việc lưu giữ nguyên trạng nội dung các tác phẩm báo nói, báo hình và báo điện tử để đối chiếu, kiểm tra; Lưu chiểu điện tử là việc sử dụng các phương tiện điện tử để thực hiện việc lưu chiểu. </a:t>
            </a:r>
          </a:p>
          <a:p>
            <a:r>
              <a:rPr lang="nl-NL" sz="2400" dirty="0">
                <a:effectLst/>
                <a:latin typeface="Times New Roman" panose="02020603050405020304" pitchFamily="18" charset="0"/>
                <a:ea typeface="Times New Roman" panose="02020603050405020304" pitchFamily="18" charset="0"/>
              </a:rPr>
              <a:t>“Hoạt động lưu chiểu điện tử là việc cơ quan quản lý nhà nước về báo chí ở trung ương tổ chức tiếp nhận, lưu giữ, bảo quản và sử dụng các tác phẩm báo nói, báo hình, báo điện tử."  </a:t>
            </a:r>
          </a:p>
          <a:p>
            <a:r>
              <a:rPr lang="nl-NL" sz="2400" dirty="0">
                <a:effectLst/>
                <a:latin typeface="Times New Roman" panose="02020603050405020304" pitchFamily="18" charset="0"/>
                <a:ea typeface="Times New Roman" panose="02020603050405020304" pitchFamily="18" charset="0"/>
              </a:rPr>
              <a:t>Cơ quan được Chính phủ giao thực hiện lưu chiểu điện tử đối với loại hình báo nói, báo hình và báo điện tử là Bộ Thông tin và Truyền thông.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676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B3DFA-75E2-4C64-B7EF-BE4775D760E1}"/>
              </a:ext>
            </a:extLst>
          </p:cNvPr>
          <p:cNvSpPr>
            <a:spLocks noGrp="1"/>
          </p:cNvSpPr>
          <p:nvPr>
            <p:ph type="title"/>
          </p:nvPr>
        </p:nvSpPr>
        <p:spPr>
          <a:xfrm>
            <a:off x="1294362" y="194920"/>
            <a:ext cx="9603275" cy="745148"/>
          </a:xfrm>
        </p:spPr>
        <p:txBody>
          <a:bodyPr/>
          <a:lstStyle/>
          <a:p>
            <a:r>
              <a:rPr lang="en-US" dirty="0" err="1"/>
              <a:t>Lưu</a:t>
            </a:r>
            <a:r>
              <a:rPr lang="en-US" dirty="0"/>
              <a:t> </a:t>
            </a:r>
            <a:r>
              <a:rPr lang="en-US" dirty="0" err="1"/>
              <a:t>chiểu</a:t>
            </a:r>
            <a:r>
              <a:rPr lang="en-US" dirty="0"/>
              <a:t> </a:t>
            </a:r>
            <a:r>
              <a:rPr lang="en-US" dirty="0" err="1"/>
              <a:t>số</a:t>
            </a:r>
            <a:r>
              <a:rPr lang="en-US" dirty="0"/>
              <a:t> ở </a:t>
            </a:r>
            <a:r>
              <a:rPr lang="en-US" dirty="0" err="1"/>
              <a:t>Việt</a:t>
            </a:r>
            <a:r>
              <a:rPr lang="en-US" dirty="0"/>
              <a:t> Nam</a:t>
            </a:r>
          </a:p>
        </p:txBody>
      </p:sp>
      <p:sp>
        <p:nvSpPr>
          <p:cNvPr id="3" name="Content Placeholder 2">
            <a:extLst>
              <a:ext uri="{FF2B5EF4-FFF2-40B4-BE49-F238E27FC236}">
                <a16:creationId xmlns:a16="http://schemas.microsoft.com/office/drawing/2014/main" xmlns="" id="{258B417D-28A0-41D6-8709-9EA9E6EFBC63}"/>
              </a:ext>
            </a:extLst>
          </p:cNvPr>
          <p:cNvSpPr>
            <a:spLocks noGrp="1"/>
          </p:cNvSpPr>
          <p:nvPr>
            <p:ph idx="1"/>
          </p:nvPr>
        </p:nvSpPr>
        <p:spPr>
          <a:xfrm>
            <a:off x="194441" y="654269"/>
            <a:ext cx="11803117" cy="5549462"/>
          </a:xfrm>
        </p:spPr>
        <p:txBody>
          <a:bodyPr>
            <a:normAutofit fontScale="70000" lnSpcReduction="20000"/>
          </a:bodyPr>
          <a:lstStyle/>
          <a:p>
            <a:r>
              <a:rPr lang="nl-NL" sz="3200" dirty="0">
                <a:effectLst/>
                <a:latin typeface="Times New Roman" panose="02020603050405020304" pitchFamily="18" charset="0"/>
                <a:ea typeface="Times New Roman" panose="02020603050405020304" pitchFamily="18" charset="0"/>
              </a:rPr>
              <a:t>Thông tư 01/2020/TT-BTTTT ngày 07/02/2020 có quy định đối với </a:t>
            </a:r>
            <a:r>
              <a:rPr lang="vi-VN" sz="3200" dirty="0"/>
              <a:t>xuất bản phẩm điện tử:</a:t>
            </a:r>
            <a:endParaRPr lang="en-US" sz="3200" dirty="0"/>
          </a:p>
          <a:p>
            <a:pPr indent="0" algn="l">
              <a:lnSpc>
                <a:spcPct val="100000"/>
              </a:lnSpc>
              <a:spcBef>
                <a:spcPts val="600"/>
              </a:spcBef>
              <a:buNone/>
            </a:pPr>
            <a:r>
              <a:rPr lang="vi-VN" sz="3400" dirty="0">
                <a:solidFill>
                  <a:srgbClr val="0070C0"/>
                </a:solidFill>
              </a:rPr>
              <a:t>Ngoài việc thực hiện quy định tại Khoản 1 Điều 21 Nghị định số 195/2013/NĐ-CP, nhà xuất bản, cơ quan, tổ chức được cấp giấy phép xuất bản tài liệu không kinh doanh phải đáp ứng các yêu cầu sau:</a:t>
            </a:r>
            <a:endParaRPr lang="en-US" sz="3400" dirty="0">
              <a:solidFill>
                <a:srgbClr val="0070C0"/>
              </a:solidFill>
            </a:endParaRPr>
          </a:p>
          <a:p>
            <a:pPr indent="0" algn="l">
              <a:lnSpc>
                <a:spcPct val="100000"/>
              </a:lnSpc>
              <a:spcBef>
                <a:spcPts val="600"/>
              </a:spcBef>
              <a:spcAft>
                <a:spcPts val="600"/>
              </a:spcAft>
              <a:buNone/>
            </a:pPr>
            <a:r>
              <a:rPr lang="vi-VN" sz="3400" dirty="0">
                <a:solidFill>
                  <a:srgbClr val="0070C0"/>
                </a:solidFill>
              </a:rPr>
              <a:t>a) </a:t>
            </a:r>
            <a:r>
              <a:rPr lang="vi-VN" sz="3400" b="1" i="1" dirty="0">
                <a:solidFill>
                  <a:schemeClr val="accent1"/>
                </a:solidFill>
              </a:rPr>
              <a:t>Có chứng thư số </a:t>
            </a:r>
            <a:r>
              <a:rPr lang="vi-VN" sz="3400" dirty="0">
                <a:solidFill>
                  <a:srgbClr val="0070C0"/>
                </a:solidFill>
              </a:rPr>
              <a:t>do tổ chức cung cấp dịch vụ chứng thực chữ ký số cấp </a:t>
            </a:r>
            <a:r>
              <a:rPr lang="vi-VN" sz="3400" dirty="0">
                <a:solidFill>
                  <a:schemeClr val="accent1"/>
                </a:solidFill>
              </a:rPr>
              <a:t>để thực hiện nộp </a:t>
            </a:r>
            <a:r>
              <a:rPr lang="en-US" sz="3400" dirty="0" err="1">
                <a:solidFill>
                  <a:schemeClr val="accent1"/>
                </a:solidFill>
              </a:rPr>
              <a:t>lưu</a:t>
            </a:r>
            <a:r>
              <a:rPr lang="en-US" sz="3400" dirty="0">
                <a:solidFill>
                  <a:schemeClr val="accent1"/>
                </a:solidFill>
              </a:rPr>
              <a:t> </a:t>
            </a:r>
            <a:r>
              <a:rPr lang="en-US" sz="3400" dirty="0" err="1">
                <a:solidFill>
                  <a:schemeClr val="accent1"/>
                </a:solidFill>
              </a:rPr>
              <a:t>chiểu</a:t>
            </a:r>
            <a:r>
              <a:rPr lang="vi-VN" sz="3400" dirty="0">
                <a:solidFill>
                  <a:schemeClr val="accent1"/>
                </a:solidFill>
              </a:rPr>
              <a:t> xuất bản phẩm qua mạng Internet</a:t>
            </a:r>
            <a:r>
              <a:rPr lang="vi-VN" sz="3400" dirty="0">
                <a:solidFill>
                  <a:srgbClr val="0070C0"/>
                </a:solidFill>
              </a:rPr>
              <a:t> và đảm bảo tính toàn vẹn của xuất bản ph</a:t>
            </a:r>
            <a:r>
              <a:rPr lang="en-US" sz="3400" dirty="0">
                <a:solidFill>
                  <a:srgbClr val="0070C0"/>
                </a:solidFill>
              </a:rPr>
              <a:t>ẩ</a:t>
            </a:r>
            <a:r>
              <a:rPr lang="vi-VN" sz="3400" dirty="0">
                <a:solidFill>
                  <a:srgbClr val="0070C0"/>
                </a:solidFill>
              </a:rPr>
              <a:t>m nộp lưu chiểu và xuất bản phẩm nộp cho Thư viện Quốc gia Việt Nam;</a:t>
            </a:r>
            <a:endParaRPr lang="en-US" sz="3400" dirty="0">
              <a:solidFill>
                <a:srgbClr val="0070C0"/>
              </a:solidFill>
            </a:endParaRPr>
          </a:p>
          <a:p>
            <a:pPr indent="0" algn="l">
              <a:lnSpc>
                <a:spcPct val="100000"/>
              </a:lnSpc>
              <a:spcBef>
                <a:spcPts val="600"/>
              </a:spcBef>
              <a:spcAft>
                <a:spcPts val="600"/>
              </a:spcAft>
              <a:buNone/>
            </a:pPr>
            <a:r>
              <a:rPr lang="vi-VN" sz="3400" dirty="0">
                <a:solidFill>
                  <a:srgbClr val="0070C0"/>
                </a:solidFill>
              </a:rPr>
              <a:t>b) Trường hợp nộp xuất bản phẩm điện tử qua mạng Internet phải thực hiện theo hướng dẫn về cách thức nộp trên Cổng thông tin điện tử của Cục Xuất bản, In và Phát hành, Sở, Thư viện Quốc gia Việt Nam;</a:t>
            </a:r>
            <a:endParaRPr lang="en-US" sz="3400" dirty="0">
              <a:solidFill>
                <a:srgbClr val="0070C0"/>
              </a:solidFill>
            </a:endParaRPr>
          </a:p>
          <a:p>
            <a:pPr indent="0" algn="l">
              <a:lnSpc>
                <a:spcPct val="100000"/>
              </a:lnSpc>
              <a:spcBef>
                <a:spcPts val="600"/>
              </a:spcBef>
              <a:spcAft>
                <a:spcPts val="600"/>
              </a:spcAft>
              <a:buNone/>
            </a:pPr>
            <a:r>
              <a:rPr lang="vi-VN" sz="3400" dirty="0">
                <a:solidFill>
                  <a:srgbClr val="0070C0"/>
                </a:solidFill>
              </a:rPr>
              <a:t>c) Trường hợp xuất bản phẩm điện tử được chứa trong thiết bị lưu trữ dữ liệu thì phải gửi qua đường bưu chính hoặc nộp trực tiếp tại Cục Xuất bản, In và Phát hành, Sở, Thư viện Quốc gia Việt Nam.</a:t>
            </a:r>
            <a:endParaRPr lang="en-US" sz="3400" dirty="0">
              <a:solidFill>
                <a:srgbClr val="0070C0"/>
              </a:solidFill>
            </a:endParaRPr>
          </a:p>
          <a:p>
            <a:pPr indent="0" algn="l">
              <a:lnSpc>
                <a:spcPct val="100000"/>
              </a:lnSpc>
              <a:spcBef>
                <a:spcPts val="600"/>
              </a:spcBef>
              <a:spcAft>
                <a:spcPts val="600"/>
              </a:spcAft>
              <a:buNone/>
            </a:pPr>
            <a:r>
              <a:rPr lang="vi-VN" sz="3400" dirty="0">
                <a:solidFill>
                  <a:srgbClr val="0070C0"/>
                </a:solidFill>
              </a:rPr>
              <a:t>Thời điểm nộp xuất bản phẩm lưu chiểu và nộp xuất bản phẩm cho Thư viện Quốc gia Việt Nam được xác định tại phần ký nhận của cơ quan nhận lưu chiểu và của Thư viện Quốc gia Việt Nam trong t</a:t>
            </a:r>
            <a:r>
              <a:rPr lang="en-US" sz="3400" dirty="0">
                <a:solidFill>
                  <a:srgbClr val="0070C0"/>
                </a:solidFill>
              </a:rPr>
              <a:t>ờ</a:t>
            </a:r>
            <a:r>
              <a:rPr lang="vi-VN" sz="3400" dirty="0">
                <a:solidFill>
                  <a:srgbClr val="0070C0"/>
                </a:solidFill>
              </a:rPr>
              <a:t> khai lưu chiểu.</a:t>
            </a:r>
            <a:endParaRPr lang="en-US" sz="3400" dirty="0">
              <a:solidFill>
                <a:srgbClr val="0070C0"/>
              </a:solidFill>
            </a:endParaRPr>
          </a:p>
        </p:txBody>
      </p:sp>
    </p:spTree>
    <p:extLst>
      <p:ext uri="{BB962C8B-B14F-4D97-AF65-F5344CB8AC3E}">
        <p14:creationId xmlns:p14="http://schemas.microsoft.com/office/powerpoint/2010/main" val="782357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041D2-29DB-4120-B8AB-07DB086D798B}"/>
              </a:ext>
            </a:extLst>
          </p:cNvPr>
          <p:cNvSpPr>
            <a:spLocks noGrp="1"/>
          </p:cNvSpPr>
          <p:nvPr>
            <p:ph type="title"/>
          </p:nvPr>
        </p:nvSpPr>
        <p:spPr>
          <a:xfrm>
            <a:off x="548641" y="184410"/>
            <a:ext cx="11242306" cy="745148"/>
          </a:xfrm>
        </p:spPr>
        <p:txBody>
          <a:bodyPr>
            <a:normAutofit fontScale="90000"/>
          </a:bodyPr>
          <a:lstStyle/>
          <a:p>
            <a:r>
              <a:rPr lang="nl-NL" sz="2800" dirty="0">
                <a:effectLst/>
                <a:latin typeface="Times New Roman" panose="02020603050405020304" pitchFamily="18" charset="0"/>
                <a:ea typeface="Times New Roman" panose="02020603050405020304" pitchFamily="18" charset="0"/>
              </a:rPr>
              <a:t>Trung tâm Lưu chiểu dữ liệu truyền thông số quốc gia </a:t>
            </a:r>
            <a:endParaRPr lang="en-US" sz="4400" dirty="0"/>
          </a:p>
        </p:txBody>
      </p:sp>
      <p:sp>
        <p:nvSpPr>
          <p:cNvPr id="3" name="Content Placeholder 2">
            <a:extLst>
              <a:ext uri="{FF2B5EF4-FFF2-40B4-BE49-F238E27FC236}">
                <a16:creationId xmlns:a16="http://schemas.microsoft.com/office/drawing/2014/main" xmlns="" id="{147A1E16-2CF0-4568-A98A-DC58C8A89465}"/>
              </a:ext>
            </a:extLst>
          </p:cNvPr>
          <p:cNvSpPr>
            <a:spLocks noGrp="1"/>
          </p:cNvSpPr>
          <p:nvPr>
            <p:ph idx="1"/>
          </p:nvPr>
        </p:nvSpPr>
        <p:spPr>
          <a:xfrm>
            <a:off x="548641" y="735725"/>
            <a:ext cx="11242306" cy="5414818"/>
          </a:xfrm>
        </p:spPr>
        <p:txBody>
          <a:bodyPr>
            <a:normAutofit fontScale="92500" lnSpcReduction="20000"/>
          </a:bodyPr>
          <a:lstStyle/>
          <a:p>
            <a:r>
              <a:rPr lang="en-US" sz="3600" dirty="0">
                <a:effectLst/>
                <a:latin typeface="Times New Roman" panose="02020603050405020304" pitchFamily="18" charset="0"/>
                <a:ea typeface="Times New Roman" panose="02020603050405020304" pitchFamily="18" charset="0"/>
              </a:rPr>
              <a:t>National Data Archive Center for Digital Communications; </a:t>
            </a:r>
            <a:r>
              <a:rPr lang="en-US" sz="3600" dirty="0" err="1">
                <a:effectLst/>
                <a:latin typeface="Times New Roman" panose="02020603050405020304" pitchFamily="18" charset="0"/>
                <a:ea typeface="Times New Roman" panose="02020603050405020304" pitchFamily="18" charset="0"/>
              </a:rPr>
              <a:t>tên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viết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tắt</a:t>
            </a:r>
            <a:r>
              <a:rPr lang="en-US" sz="3600" dirty="0">
                <a:effectLst/>
                <a:latin typeface="Times New Roman" panose="02020603050405020304" pitchFamily="18" charset="0"/>
                <a:ea typeface="Times New Roman" panose="02020603050405020304" pitchFamily="18" charset="0"/>
              </a:rPr>
              <a:t>: NDACDC) </a:t>
            </a:r>
          </a:p>
          <a:p>
            <a:r>
              <a:rPr lang="en-US" sz="3600" dirty="0" err="1">
                <a:ea typeface="Times New Roman" panose="02020603050405020304" pitchFamily="18" charset="0"/>
              </a:rPr>
              <a:t>Là</a:t>
            </a:r>
            <a:r>
              <a:rPr lang="en-US" sz="3600" dirty="0">
                <a:ea typeface="Times New Roman" panose="02020603050405020304" pitchFamily="18" charset="0"/>
              </a:rPr>
              <a:t> </a:t>
            </a:r>
            <a:r>
              <a:rPr lang="en-US" sz="3600" dirty="0" err="1">
                <a:ea typeface="Times New Roman" panose="02020603050405020304" pitchFamily="18" charset="0"/>
              </a:rPr>
              <a:t>đ</a:t>
            </a:r>
            <a:r>
              <a:rPr lang="en-US" sz="3600" dirty="0" err="1">
                <a:effectLst/>
                <a:latin typeface="Times New Roman" panose="02020603050405020304" pitchFamily="18" charset="0"/>
                <a:ea typeface="Times New Roman" panose="02020603050405020304" pitchFamily="18" charset="0"/>
              </a:rPr>
              <a:t>ơn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vị</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sự</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nghiệp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công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lập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trực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thuộc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Cục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Báo</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chí</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Bộ</a:t>
            </a:r>
            <a:r>
              <a:rPr lang="en-US" sz="3600" dirty="0">
                <a:effectLst/>
                <a:latin typeface="Times New Roman" panose="02020603050405020304" pitchFamily="18" charset="0"/>
                <a:ea typeface="Times New Roman" panose="02020603050405020304" pitchFamily="18" charset="0"/>
              </a:rPr>
              <a:t> TTTT, </a:t>
            </a:r>
            <a:r>
              <a:rPr lang="en-US" sz="3600" dirty="0" err="1">
                <a:effectLst/>
                <a:latin typeface="Times New Roman" panose="02020603050405020304" pitchFamily="18" charset="0"/>
                <a:ea typeface="Times New Roman" panose="02020603050405020304" pitchFamily="18" charset="0"/>
              </a:rPr>
              <a:t>thực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hiện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chức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năng</a:t>
            </a:r>
            <a:r>
              <a:rPr lang="en-US" sz="3600" dirty="0">
                <a:effectLst/>
                <a:latin typeface="Times New Roman" panose="02020603050405020304" pitchFamily="18" charset="0"/>
                <a:ea typeface="Times New Roman" panose="02020603050405020304" pitchFamily="18" charset="0"/>
              </a:rPr>
              <a:t>: </a:t>
            </a:r>
          </a:p>
          <a:p>
            <a:pPr lvl="1"/>
            <a:r>
              <a:rPr lang="en-US" sz="3200" i="1" dirty="0" err="1">
                <a:effectLst/>
                <a:latin typeface="Times New Roman" panose="02020603050405020304" pitchFamily="18" charset="0"/>
                <a:ea typeface="Times New Roman" panose="02020603050405020304" pitchFamily="18" charset="0"/>
              </a:rPr>
              <a:t>lưu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chiểu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điện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tử</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tử</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tử</a:t>
            </a:r>
            <a:r>
              <a:rPr lang="en-US" sz="3200" dirty="0">
                <a:effectLst/>
                <a:latin typeface="Times New Roman" panose="02020603050405020304" pitchFamily="18" charset="0"/>
                <a:ea typeface="Times New Roman" panose="02020603050405020304" pitchFamily="18" charset="0"/>
              </a:rPr>
              <a:t> và </a:t>
            </a:r>
            <a:r>
              <a:rPr lang="en-US" sz="3200" dirty="0" err="1">
                <a:effectLst/>
                <a:latin typeface="Times New Roman" panose="02020603050405020304" pitchFamily="18" charset="0"/>
                <a:ea typeface="Times New Roman" panose="02020603050405020304" pitchFamily="18" charset="0"/>
              </a:rPr>
              <a:t>tạp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tử</a:t>
            </a:r>
            <a:r>
              <a:rPr lang="en-US" sz="3200" dirty="0">
                <a:effectLst/>
                <a:latin typeface="Times New Roman" panose="02020603050405020304" pitchFamily="18" charset="0"/>
                <a:ea typeface="Times New Roman" panose="02020603050405020304" pitchFamily="18" charset="0"/>
              </a:rPr>
              <a:t>); </a:t>
            </a:r>
          </a:p>
          <a:p>
            <a:pPr lvl="1"/>
            <a:r>
              <a:rPr lang="en-US" sz="3200" i="1" dirty="0" err="1">
                <a:effectLst/>
                <a:latin typeface="Times New Roman" panose="02020603050405020304" pitchFamily="18" charset="0"/>
                <a:ea typeface="Times New Roman" panose="02020603050405020304" pitchFamily="18" charset="0"/>
              </a:rPr>
              <a:t>số</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hóa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báo</a:t>
            </a:r>
            <a:r>
              <a:rPr lang="en-US" sz="3200" i="1" dirty="0">
                <a:effectLst/>
                <a:latin typeface="Times New Roman" panose="02020603050405020304" pitchFamily="18" charset="0"/>
                <a:ea typeface="Times New Roman" panose="02020603050405020304" pitchFamily="18" charset="0"/>
              </a:rPr>
              <a:t> in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báo</a:t>
            </a:r>
            <a:r>
              <a:rPr lang="en-US" sz="3200" dirty="0">
                <a:effectLst/>
                <a:latin typeface="Times New Roman" panose="02020603050405020304" pitchFamily="18" charset="0"/>
                <a:ea typeface="Times New Roman" panose="02020603050405020304" pitchFamily="18" charset="0"/>
              </a:rPr>
              <a:t> in và </a:t>
            </a:r>
            <a:r>
              <a:rPr lang="en-US" sz="3200" dirty="0" err="1">
                <a:effectLst/>
                <a:latin typeface="Times New Roman" panose="02020603050405020304" pitchFamily="18" charset="0"/>
                <a:ea typeface="Times New Roman" panose="02020603050405020304" pitchFamily="18" charset="0"/>
              </a:rPr>
              <a:t>tạp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a:t>
            </a:r>
            <a:r>
              <a:rPr lang="en-US" sz="3200" dirty="0">
                <a:effectLst/>
                <a:latin typeface="Times New Roman" panose="02020603050405020304" pitchFamily="18" charset="0"/>
                <a:ea typeface="Times New Roman" panose="02020603050405020304" pitchFamily="18" charset="0"/>
              </a:rPr>
              <a:t> in) </a:t>
            </a:r>
            <a:r>
              <a:rPr lang="en-US" sz="3200" dirty="0" err="1">
                <a:effectLst/>
                <a:latin typeface="Times New Roman" panose="02020603050405020304" pitchFamily="18" charset="0"/>
                <a:ea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lưu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quy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rPr>
              <a:t>; </a:t>
            </a:r>
          </a:p>
          <a:p>
            <a:pPr lvl="1"/>
            <a:r>
              <a:rPr lang="en-US" sz="3200" dirty="0" err="1">
                <a:effectLst/>
                <a:latin typeface="Times New Roman" panose="02020603050405020304" pitchFamily="18" charset="0"/>
                <a:ea typeface="Times New Roman" panose="02020603050405020304" pitchFamily="18" charset="0"/>
              </a:rPr>
              <a:t>hỗ</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trợ</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hoạt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phục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vụ</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quản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lý</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nhà</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nước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Cục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a:t>
            </a:r>
            <a:r>
              <a:rPr lang="en-US" sz="32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5539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7A505-4DBE-451F-A12E-5CB77E899FCD}"/>
              </a:ext>
            </a:extLst>
          </p:cNvPr>
          <p:cNvSpPr>
            <a:spLocks noGrp="1"/>
          </p:cNvSpPr>
          <p:nvPr>
            <p:ph type="title"/>
          </p:nvPr>
        </p:nvSpPr>
        <p:spPr>
          <a:xfrm>
            <a:off x="1451579" y="334883"/>
            <a:ext cx="9603275" cy="745148"/>
          </a:xfrm>
        </p:spPr>
        <p:txBody>
          <a:bodyPr/>
          <a:lstStyle/>
          <a:p>
            <a:r>
              <a:rPr lang="en-US" dirty="0" err="1"/>
              <a:t>Nhận</a:t>
            </a:r>
            <a:r>
              <a:rPr lang="en-US" dirty="0"/>
              <a:t> </a:t>
            </a:r>
            <a:r>
              <a:rPr lang="en-US" dirty="0" err="1"/>
              <a:t>xét</a:t>
            </a:r>
            <a:endParaRPr lang="en-US" dirty="0"/>
          </a:p>
        </p:txBody>
      </p:sp>
      <p:sp>
        <p:nvSpPr>
          <p:cNvPr id="3" name="Content Placeholder 2">
            <a:extLst>
              <a:ext uri="{FF2B5EF4-FFF2-40B4-BE49-F238E27FC236}">
                <a16:creationId xmlns:a16="http://schemas.microsoft.com/office/drawing/2014/main" xmlns="" id="{15982B55-8F7B-4FEB-B53D-4FF31EA1D077}"/>
              </a:ext>
            </a:extLst>
          </p:cNvPr>
          <p:cNvSpPr>
            <a:spLocks noGrp="1"/>
          </p:cNvSpPr>
          <p:nvPr>
            <p:ph idx="1"/>
          </p:nvPr>
        </p:nvSpPr>
        <p:spPr>
          <a:xfrm>
            <a:off x="548641" y="1082567"/>
            <a:ext cx="11242306" cy="5067976"/>
          </a:xfrm>
        </p:spPr>
        <p:txBody>
          <a:bodyPr>
            <a:normAutofit fontScale="92500" lnSpcReduction="10000"/>
          </a:bodyPr>
          <a:lstStyle/>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Việt Nam đã quan tâm đến lưu chiểu số từ khá sớm; bước đầu đã ban hành những quy định pháp luật cơ bản đề điểu chỉnh hoạt động lưu chiểu số;</a:t>
            </a:r>
            <a:endParaRPr lang="en-US" sz="1800" dirty="0">
              <a:effectLst/>
              <a:latin typeface="Times New Roman" panose="02020603050405020304" pitchFamily="18" charset="0"/>
              <a:ea typeface="Times New Roman" panose="02020603050405020304" pitchFamily="18" charset="0"/>
            </a:endParaRPr>
          </a:p>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Cơ quan lưu chiểu số là cơ quan QLNN  về xuất bản trong khi TVQGVN Việt Nam chỉ là nơi nộp bản sao XBP Số. Điều này cũng có sự khác biệt nhất định với thông lệ lưu chiểu số ở nhiều nước trên thế giới;</a:t>
            </a:r>
            <a:endParaRPr lang="en-US" sz="1800" dirty="0">
              <a:effectLst/>
              <a:latin typeface="Times New Roman" panose="02020603050405020304" pitchFamily="18" charset="0"/>
              <a:ea typeface="Times New Roman" panose="02020603050405020304" pitchFamily="18" charset="0"/>
            </a:endParaRPr>
          </a:p>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Quy định phát luật về lưu chiểu số nặng về chức năng kiểm tra, giám sát mà chưa chú trọng đến vai trò của lưu chiểu trong việc bảo tồn, phát triển di sản văn hóa quốc gia trong thời đại số; làm giảm vị thế của Thư viện quốc gia trong hoạt động lưu chiểu nói chung và lưu chiểu số nói riêng. </a:t>
            </a:r>
          </a:p>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Trong quy định về lưu chiểu số của Việt Nam chưa chú trọng đến truy cập, khai thác: "</a:t>
            </a:r>
            <a:r>
              <a:rPr lang="nl-NL" sz="1800" i="1" dirty="0">
                <a:effectLst/>
                <a:latin typeface="Times New Roman" panose="02020603050405020304" pitchFamily="18" charset="0"/>
                <a:ea typeface="Times New Roman" panose="02020603050405020304" pitchFamily="18" charset="0"/>
              </a:rPr>
              <a:t>Cơ quan QLNN về XB chỉ được sử dụng XBP điện tử lưu chiểu để phục vụ công tác QL."; "TVQGVN lưu trữ và chỉ được sử dụng xuất XBP điện tử vào việc phục vụ bạn đọc tại TVQGVN theo quy định của pháp luật." </a:t>
            </a:r>
            <a:endParaRPr lang="en-US" sz="1800" dirty="0">
              <a:effectLst/>
              <a:latin typeface="Times New Roman" panose="02020603050405020304" pitchFamily="18" charset="0"/>
              <a:ea typeface="Times New Roman" panose="02020603050405020304" pitchFamily="18" charset="0"/>
            </a:endParaRPr>
          </a:p>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Lưu chiểu số dường như mới chỉ tập trung vào các XBP điện tử/số không trực tuyến (offline), báo chí điện tử (báo điện tử, tạp chí điện tử) mà chưa đề cập nhiều đến các xuất bản phẩm số trực tuyến (online) và xuất bản phẩm số nguyên sinh (digital-born);</a:t>
            </a:r>
            <a:endParaRPr lang="en-US" sz="1800" dirty="0">
              <a:effectLst/>
              <a:latin typeface="Times New Roman" panose="02020603050405020304" pitchFamily="18" charset="0"/>
              <a:ea typeface="Times New Roman" panose="02020603050405020304" pitchFamily="18" charset="0"/>
            </a:endParaRPr>
          </a:p>
          <a:p>
            <a:pPr marL="514350" indent="-285750" algn="just">
              <a:spcBef>
                <a:spcPts val="600"/>
              </a:spcBef>
              <a:buFont typeface="Wingdings" panose="05000000000000000000" pitchFamily="2" charset="2"/>
              <a:buChar char="§"/>
            </a:pPr>
            <a:r>
              <a:rPr lang="nl-NL" sz="1800" dirty="0">
                <a:effectLst/>
                <a:latin typeface="Times New Roman" panose="02020603050405020304" pitchFamily="18" charset="0"/>
                <a:ea typeface="Times New Roman" panose="02020603050405020304" pitchFamily="18" charset="0"/>
              </a:rPr>
              <a:t>Vấn đề lưu chiểu các XBP , tác phẩm số của các tổ chức, cá nhân Việt Nam xuất bản và phát  hành trên các nền tảng trực tuyến quốc tế chưa quy định, chưa có tổ chức quốc gia nào được chỉ định hoặc được hình thành để triển khai.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32148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AD3BF-AC21-4BAD-9709-E9FF685DCA3B}"/>
              </a:ext>
            </a:extLst>
          </p:cNvPr>
          <p:cNvSpPr>
            <a:spLocks noGrp="1"/>
          </p:cNvSpPr>
          <p:nvPr>
            <p:ph type="title"/>
          </p:nvPr>
        </p:nvSpPr>
        <p:spPr>
          <a:xfrm>
            <a:off x="1188820" y="142368"/>
            <a:ext cx="9603275" cy="745148"/>
          </a:xfrm>
        </p:spPr>
        <p:txBody>
          <a:bodyPr/>
          <a:lstStyle/>
          <a:p>
            <a:r>
              <a:rPr lang="en-US" dirty="0" err="1"/>
              <a:t>Đề</a:t>
            </a:r>
            <a:r>
              <a:rPr lang="en-US" dirty="0"/>
              <a:t> </a:t>
            </a:r>
            <a:r>
              <a:rPr lang="en-US" dirty="0" err="1"/>
              <a:t>xuất</a:t>
            </a:r>
            <a:endParaRPr lang="en-US" dirty="0"/>
          </a:p>
        </p:txBody>
      </p:sp>
      <p:sp>
        <p:nvSpPr>
          <p:cNvPr id="3" name="Content Placeholder 2">
            <a:extLst>
              <a:ext uri="{FF2B5EF4-FFF2-40B4-BE49-F238E27FC236}">
                <a16:creationId xmlns:a16="http://schemas.microsoft.com/office/drawing/2014/main" xmlns="" id="{57DF8DDB-21CD-45AC-AD30-38CDA3F69695}"/>
              </a:ext>
            </a:extLst>
          </p:cNvPr>
          <p:cNvSpPr>
            <a:spLocks noGrp="1"/>
          </p:cNvSpPr>
          <p:nvPr>
            <p:ph idx="1"/>
          </p:nvPr>
        </p:nvSpPr>
        <p:spPr>
          <a:xfrm>
            <a:off x="367862" y="788277"/>
            <a:ext cx="11423085" cy="5362266"/>
          </a:xfrm>
        </p:spPr>
        <p:txBody>
          <a:bodyPr>
            <a:normAutofit fontScale="92500"/>
          </a:bodyPr>
          <a:lstStyle/>
          <a:p>
            <a:pPr marL="514350" indent="-285750" algn="just">
              <a:spcBef>
                <a:spcPts val="600"/>
              </a:spcBef>
            </a:pPr>
            <a:r>
              <a:rPr lang="nl-NL" sz="2000" dirty="0">
                <a:effectLst/>
                <a:latin typeface="Times New Roman" panose="02020603050405020304" pitchFamily="18" charset="0"/>
                <a:ea typeface="Times New Roman" panose="02020603050405020304" pitchFamily="18" charset="0"/>
              </a:rPr>
              <a:t>Tăng cường nhận thức rằng xuất bản phẩm số này đang ngày càng trở thành một bộ phận quan trọng của di sản văn hóa quốc gia; quan tâm hơn nữa đến vấn đề lưu chiểu số đối với bộ phận di sản văn hóa quốc gia ở định dạng số này.    </a:t>
            </a:r>
            <a:endParaRPr lang="en-US" sz="2000" dirty="0">
              <a:effectLst/>
              <a:latin typeface="Times New Roman" panose="02020603050405020304" pitchFamily="18" charset="0"/>
              <a:ea typeface="Times New Roman" panose="02020603050405020304" pitchFamily="18" charset="0"/>
            </a:endParaRPr>
          </a:p>
          <a:p>
            <a:pPr marL="514350" indent="-285750" algn="just">
              <a:spcBef>
                <a:spcPts val="600"/>
              </a:spcBef>
            </a:pPr>
            <a:r>
              <a:rPr lang="nl-NL" sz="2000" dirty="0">
                <a:effectLst/>
                <a:latin typeface="Times New Roman" panose="02020603050405020304" pitchFamily="18" charset="0"/>
                <a:ea typeface="Times New Roman" panose="02020603050405020304" pitchFamily="18" charset="0"/>
              </a:rPr>
              <a:t>Cập nhật, hoàn thiện quy định pháp luật về lưu chiểu số. Hiện nay quy định hiện hành mới chủ yếu đến báo chí điện tử và những xuất bản phẩm điện tử/số không trực tuyến. Những quy định về các loại hình xuất bản phẩm số (trừ báo chí điện tử) không kinh doanh được xuất bản, phát hành trực tuyến (online) còn chưa được đề cập. </a:t>
            </a:r>
            <a:endParaRPr lang="en-US" sz="2000" dirty="0">
              <a:effectLst/>
              <a:latin typeface="Times New Roman" panose="02020603050405020304" pitchFamily="18" charset="0"/>
              <a:ea typeface="Times New Roman" panose="02020603050405020304" pitchFamily="18" charset="0"/>
            </a:endParaRPr>
          </a:p>
          <a:p>
            <a:pPr marL="514350" indent="-285750" algn="just">
              <a:spcBef>
                <a:spcPts val="600"/>
              </a:spcBef>
            </a:pPr>
            <a:r>
              <a:rPr lang="nl-NL" sz="2000" dirty="0">
                <a:effectLst/>
                <a:latin typeface="Times New Roman" panose="02020603050405020304" pitchFamily="18" charset="0"/>
                <a:ea typeface="Times New Roman" panose="02020603050405020304" pitchFamily="18" charset="0"/>
              </a:rPr>
              <a:t>Nâng cao hơn nữa vai trò của Thư viện quốc gia Việt Nam trong hoạt động lưu chiểu số; xây dựng và ban hành những quy định pháp luật cụ thể hơn về lưu chiểu số đối với những tài nguyên số hóa từ các chương trình số hóa tài liệu/tác phẩm in, tác phẩm trên các vật mang tin truyền thống khác (ghi âm, ghi hình,...);</a:t>
            </a:r>
            <a:endParaRPr lang="en-US" sz="2000" dirty="0">
              <a:effectLst/>
              <a:latin typeface="Times New Roman" panose="02020603050405020304" pitchFamily="18" charset="0"/>
              <a:ea typeface="Times New Roman" panose="02020603050405020304" pitchFamily="18" charset="0"/>
            </a:endParaRPr>
          </a:p>
          <a:p>
            <a:pPr marL="514350" indent="-285750" algn="just">
              <a:spcBef>
                <a:spcPts val="600"/>
              </a:spcBef>
            </a:pPr>
            <a:r>
              <a:rPr lang="nl-NL" sz="2000" dirty="0">
                <a:effectLst/>
                <a:latin typeface="Times New Roman" panose="02020603050405020304" pitchFamily="18" charset="0"/>
                <a:ea typeface="Times New Roman" panose="02020603050405020304" pitchFamily="18" charset="0"/>
              </a:rPr>
              <a:t>Cần đầu tư mạnh mẽ hơn cho Thư viện quốc gia Việt Nam để nâng cấp hoặc xây dựng hệ thống thông tin hiện đại đủ năng lực phục vụ công tác lưu chiểu số góp phần phát triển, lưu giữ và bảo tồn di sản văn hóa số của đất nước;</a:t>
            </a:r>
            <a:endParaRPr lang="en-US" sz="2000" dirty="0">
              <a:effectLst/>
              <a:latin typeface="Times New Roman" panose="02020603050405020304" pitchFamily="18" charset="0"/>
              <a:ea typeface="Times New Roman" panose="02020603050405020304" pitchFamily="18" charset="0"/>
            </a:endParaRPr>
          </a:p>
          <a:p>
            <a:pPr marL="514350" indent="-285750" algn="just">
              <a:spcBef>
                <a:spcPts val="600"/>
              </a:spcBef>
            </a:pPr>
            <a:r>
              <a:rPr lang="nl-NL" sz="2000" dirty="0">
                <a:effectLst/>
                <a:latin typeface="Times New Roman" panose="02020603050405020304" pitchFamily="18" charset="0"/>
                <a:ea typeface="Times New Roman" panose="02020603050405020304" pitchFamily="18" charset="0"/>
              </a:rPr>
              <a:t>Tăng cường công tác tiêu chuẩn hóa trong công tác lưu chiểu số để đảm bảo sự tương thích, lưu giữ lâu dài, đảm bảo sự truy cập lâu dài trong bối cảnh công nghệ và trang thiết bị số phát triển và đổi mới nhanh chóng;</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5549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7D53B0-97A0-45CF-8E81-857FC644CACA}"/>
              </a:ext>
            </a:extLst>
          </p:cNvPr>
          <p:cNvSpPr>
            <a:spLocks noGrp="1"/>
          </p:cNvSpPr>
          <p:nvPr>
            <p:ph type="title"/>
          </p:nvPr>
        </p:nvSpPr>
        <p:spPr/>
        <p:txBody>
          <a:bodyPr/>
          <a:lstStyle/>
          <a:p>
            <a:r>
              <a:rPr lang="en-US" b="1" dirty="0" err="1">
                <a:solidFill>
                  <a:srgbClr val="0070C0"/>
                </a:solidFill>
              </a:rPr>
              <a:t>Nội</a:t>
            </a:r>
            <a:r>
              <a:rPr lang="en-US" b="1" dirty="0">
                <a:solidFill>
                  <a:srgbClr val="0070C0"/>
                </a:solidFill>
              </a:rPr>
              <a:t> dung</a:t>
            </a:r>
          </a:p>
        </p:txBody>
      </p:sp>
      <p:sp>
        <p:nvSpPr>
          <p:cNvPr id="3" name="Content Placeholder 2">
            <a:extLst>
              <a:ext uri="{FF2B5EF4-FFF2-40B4-BE49-F238E27FC236}">
                <a16:creationId xmlns:a16="http://schemas.microsoft.com/office/drawing/2014/main" xmlns="" id="{C9AE0360-8DD2-4B92-A53C-714F25E96491}"/>
              </a:ext>
            </a:extLst>
          </p:cNvPr>
          <p:cNvSpPr>
            <a:spLocks noGrp="1"/>
          </p:cNvSpPr>
          <p:nvPr>
            <p:ph idx="1"/>
          </p:nvPr>
        </p:nvSpPr>
        <p:spPr/>
        <p:txBody>
          <a:bodyPr>
            <a:normAutofit lnSpcReduction="10000"/>
          </a:bodyPr>
          <a:lstStyle/>
          <a:p>
            <a:pPr marL="742950" indent="-742950">
              <a:buFont typeface="+mj-lt"/>
              <a:buAutoNum type="arabicPeriod"/>
            </a:pPr>
            <a:r>
              <a:rPr lang="en-US" sz="3600" dirty="0" err="1"/>
              <a:t>Bối</a:t>
            </a:r>
            <a:r>
              <a:rPr lang="en-US" sz="3600" dirty="0"/>
              <a:t> </a:t>
            </a:r>
            <a:r>
              <a:rPr lang="en-US" sz="3600" dirty="0" err="1"/>
              <a:t>cảnh</a:t>
            </a:r>
            <a:endParaRPr lang="en-US" sz="3600" dirty="0"/>
          </a:p>
          <a:p>
            <a:pPr marL="742950" indent="-742950">
              <a:buFont typeface="+mj-lt"/>
              <a:buAutoNum type="arabicPeriod"/>
            </a:pPr>
            <a:r>
              <a:rPr lang="en-US" sz="3600" dirty="0" err="1"/>
              <a:t>Khái</a:t>
            </a:r>
            <a:r>
              <a:rPr lang="en-US" sz="3600" dirty="0"/>
              <a:t> </a:t>
            </a:r>
            <a:r>
              <a:rPr lang="en-US" sz="3600" dirty="0" err="1"/>
              <a:t>niệm</a:t>
            </a:r>
            <a:r>
              <a:rPr lang="en-US" sz="3600" dirty="0"/>
              <a:t> </a:t>
            </a:r>
            <a:r>
              <a:rPr lang="en-US" sz="3600" dirty="0" err="1"/>
              <a:t>Lưu</a:t>
            </a:r>
            <a:r>
              <a:rPr lang="en-US" sz="3600" dirty="0"/>
              <a:t> </a:t>
            </a:r>
            <a:r>
              <a:rPr lang="en-US" sz="3600" dirty="0" err="1"/>
              <a:t>chiểu</a:t>
            </a:r>
            <a:endParaRPr lang="en-US" sz="3600" dirty="0"/>
          </a:p>
          <a:p>
            <a:pPr marL="742950" indent="-742950">
              <a:buFont typeface="+mj-lt"/>
              <a:buAutoNum type="arabicPeriod"/>
            </a:pPr>
            <a:r>
              <a:rPr lang="nl-NL" sz="3600" dirty="0"/>
              <a:t>Vài nét về tình hình phát triển lưu chiểu số trên thế giới</a:t>
            </a:r>
          </a:p>
          <a:p>
            <a:pPr marL="742950" indent="-742950">
              <a:buFont typeface="+mj-lt"/>
              <a:buAutoNum type="arabicPeriod"/>
            </a:pPr>
            <a:r>
              <a:rPr lang="nl-NL" sz="3600" dirty="0"/>
              <a:t>Đôi nét về hiện trạng lưu chiểu số ở Việt Nam</a:t>
            </a:r>
          </a:p>
          <a:p>
            <a:pPr marL="742950" indent="-742950">
              <a:buFont typeface="+mj-lt"/>
              <a:buAutoNum type="arabicPeriod"/>
            </a:pPr>
            <a:r>
              <a:rPr lang="nl-NL" sz="3600" dirty="0"/>
              <a:t>Nhận xét và kiến nghị</a:t>
            </a:r>
          </a:p>
          <a:p>
            <a:pPr marL="742950" indent="-742950">
              <a:buFont typeface="+mj-lt"/>
              <a:buAutoNum type="arabicPeriod"/>
            </a:pPr>
            <a:r>
              <a:rPr lang="nl-NL" sz="3600" dirty="0"/>
              <a:t>Kết luận</a:t>
            </a:r>
            <a:endParaRPr lang="en-US" sz="3600" dirty="0"/>
          </a:p>
          <a:p>
            <a:pPr marL="0" indent="0">
              <a:buNone/>
            </a:pPr>
            <a:endParaRPr lang="en-US" dirty="0"/>
          </a:p>
        </p:txBody>
      </p:sp>
    </p:spTree>
    <p:extLst>
      <p:ext uri="{BB962C8B-B14F-4D97-AF65-F5344CB8AC3E}">
        <p14:creationId xmlns:p14="http://schemas.microsoft.com/office/powerpoint/2010/main" val="2323153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5A4A1-5644-4A0D-B06B-3BD2913C4040}"/>
              </a:ext>
            </a:extLst>
          </p:cNvPr>
          <p:cNvSpPr>
            <a:spLocks noGrp="1"/>
          </p:cNvSpPr>
          <p:nvPr>
            <p:ph type="title"/>
          </p:nvPr>
        </p:nvSpPr>
        <p:spPr/>
        <p:txBody>
          <a:bodyPr/>
          <a:lstStyle/>
          <a:p>
            <a:r>
              <a:rPr lang="en-US" dirty="0" err="1"/>
              <a:t>Kết</a:t>
            </a:r>
            <a:r>
              <a:rPr lang="en-US" dirty="0"/>
              <a:t> </a:t>
            </a:r>
            <a:r>
              <a:rPr lang="en-US" dirty="0" err="1"/>
              <a:t>luận</a:t>
            </a:r>
            <a:endParaRPr lang="en-US" dirty="0"/>
          </a:p>
        </p:txBody>
      </p:sp>
      <p:sp>
        <p:nvSpPr>
          <p:cNvPr id="3" name="Content Placeholder 2">
            <a:extLst>
              <a:ext uri="{FF2B5EF4-FFF2-40B4-BE49-F238E27FC236}">
                <a16:creationId xmlns:a16="http://schemas.microsoft.com/office/drawing/2014/main" xmlns="" id="{C0D37F8E-B08F-4A63-B199-3F8BAEA93592}"/>
              </a:ext>
            </a:extLst>
          </p:cNvPr>
          <p:cNvSpPr>
            <a:spLocks noGrp="1"/>
          </p:cNvSpPr>
          <p:nvPr>
            <p:ph idx="1"/>
          </p:nvPr>
        </p:nvSpPr>
        <p:spPr/>
        <p:txBody>
          <a:bodyPr>
            <a:normAutofit fontScale="77500" lnSpcReduction="20000"/>
          </a:bodyPr>
          <a:lstStyle/>
          <a:p>
            <a:r>
              <a:rPr lang="en-US" dirty="0" err="1"/>
              <a:t>Lưu</a:t>
            </a:r>
            <a:r>
              <a:rPr lang="en-US" dirty="0"/>
              <a:t> </a:t>
            </a:r>
            <a:r>
              <a:rPr lang="en-US" dirty="0" err="1"/>
              <a:t>chiểu</a:t>
            </a:r>
            <a:r>
              <a:rPr lang="en-US" dirty="0"/>
              <a:t> </a:t>
            </a:r>
            <a:r>
              <a:rPr lang="en-US" dirty="0" err="1"/>
              <a:t>số</a:t>
            </a:r>
            <a:r>
              <a:rPr lang="en-US" dirty="0"/>
              <a:t> </a:t>
            </a:r>
            <a:r>
              <a:rPr lang="en-US" dirty="0" err="1"/>
              <a:t>có</a:t>
            </a:r>
            <a:r>
              <a:rPr lang="en-US" dirty="0"/>
              <a:t> </a:t>
            </a:r>
            <a:r>
              <a:rPr lang="en-US" dirty="0" err="1"/>
              <a:t>vai</a:t>
            </a:r>
            <a:r>
              <a:rPr lang="en-US" dirty="0"/>
              <a:t> </a:t>
            </a:r>
            <a:r>
              <a:rPr lang="en-US" dirty="0" err="1"/>
              <a:t>trò</a:t>
            </a:r>
            <a:r>
              <a:rPr lang="en-US" dirty="0"/>
              <a:t> </a:t>
            </a:r>
            <a:r>
              <a:rPr lang="en-US" dirty="0" err="1"/>
              <a:t>quan</a:t>
            </a:r>
            <a:r>
              <a:rPr lang="en-US" dirty="0"/>
              <a:t> </a:t>
            </a:r>
            <a:r>
              <a:rPr lang="en-US" dirty="0" err="1"/>
              <a:t>trọng</a:t>
            </a:r>
            <a:r>
              <a:rPr lang="en-US" dirty="0"/>
              <a:t> </a:t>
            </a:r>
            <a:r>
              <a:rPr lang="en-US" dirty="0" err="1"/>
              <a:t>trong</a:t>
            </a:r>
            <a:r>
              <a:rPr lang="en-US" dirty="0"/>
              <a:t> QLNN và </a:t>
            </a:r>
            <a:r>
              <a:rPr lang="en-US" dirty="0" err="1"/>
              <a:t>bảo</a:t>
            </a:r>
            <a:r>
              <a:rPr lang="en-US" dirty="0"/>
              <a:t> </a:t>
            </a:r>
            <a:r>
              <a:rPr lang="en-US" dirty="0" err="1"/>
              <a:t>tồn</a:t>
            </a:r>
            <a:r>
              <a:rPr lang="en-US" dirty="0"/>
              <a:t> di </a:t>
            </a:r>
            <a:r>
              <a:rPr lang="en-US" dirty="0" err="1"/>
              <a:t>sản</a:t>
            </a:r>
            <a:r>
              <a:rPr lang="en-US" dirty="0"/>
              <a:t> </a:t>
            </a:r>
            <a:r>
              <a:rPr lang="en-US" dirty="0" err="1"/>
              <a:t>văn</a:t>
            </a:r>
            <a:r>
              <a:rPr lang="en-US" dirty="0"/>
              <a:t> </a:t>
            </a:r>
            <a:r>
              <a:rPr lang="en-US" dirty="0" err="1"/>
              <a:t>hóa</a:t>
            </a:r>
            <a:r>
              <a:rPr lang="en-US" dirty="0"/>
              <a:t> </a:t>
            </a:r>
            <a:r>
              <a:rPr lang="en-US" dirty="0" err="1"/>
              <a:t>số</a:t>
            </a:r>
            <a:endParaRPr lang="en-US" dirty="0"/>
          </a:p>
          <a:p>
            <a:r>
              <a:rPr lang="en-US" dirty="0" err="1"/>
              <a:t>Cần</a:t>
            </a:r>
            <a:r>
              <a:rPr lang="en-US" dirty="0"/>
              <a:t> học </a:t>
            </a:r>
            <a:r>
              <a:rPr lang="en-US" dirty="0" err="1"/>
              <a:t>tập</a:t>
            </a:r>
            <a:r>
              <a:rPr lang="en-US" dirty="0"/>
              <a:t> </a:t>
            </a:r>
            <a:r>
              <a:rPr lang="en-US" dirty="0" err="1"/>
              <a:t>kinh</a:t>
            </a:r>
            <a:r>
              <a:rPr lang="en-US" dirty="0"/>
              <a:t> </a:t>
            </a:r>
            <a:r>
              <a:rPr lang="en-US" dirty="0" err="1"/>
              <a:t>nghiệm</a:t>
            </a:r>
            <a:r>
              <a:rPr lang="en-US" dirty="0"/>
              <a:t> </a:t>
            </a:r>
            <a:r>
              <a:rPr lang="en-US" dirty="0" err="1"/>
              <a:t>quốc</a:t>
            </a:r>
            <a:r>
              <a:rPr lang="en-US" dirty="0"/>
              <a:t> </a:t>
            </a:r>
            <a:r>
              <a:rPr lang="en-US" dirty="0" err="1"/>
              <a:t>tế</a:t>
            </a:r>
            <a:r>
              <a:rPr lang="en-US" dirty="0"/>
              <a:t> </a:t>
            </a:r>
            <a:r>
              <a:rPr lang="en-US" dirty="0" err="1"/>
              <a:t>để</a:t>
            </a:r>
            <a:r>
              <a:rPr lang="en-US" dirty="0"/>
              <a:t> </a:t>
            </a:r>
            <a:r>
              <a:rPr lang="en-US" dirty="0" err="1"/>
              <a:t>hoàn</a:t>
            </a:r>
            <a:r>
              <a:rPr lang="en-US" dirty="0"/>
              <a:t> </a:t>
            </a:r>
            <a:r>
              <a:rPr lang="en-US" dirty="0" err="1"/>
              <a:t>thiện</a:t>
            </a:r>
            <a:r>
              <a:rPr lang="en-US" dirty="0"/>
              <a:t> </a:t>
            </a:r>
            <a:r>
              <a:rPr lang="en-US" dirty="0" err="1"/>
              <a:t>quy</a:t>
            </a:r>
            <a:r>
              <a:rPr lang="en-US" dirty="0"/>
              <a:t> </a:t>
            </a:r>
            <a:r>
              <a:rPr lang="en-US" dirty="0" err="1"/>
              <a:t>định</a:t>
            </a:r>
            <a:r>
              <a:rPr lang="en-US" dirty="0"/>
              <a:t> </a:t>
            </a:r>
            <a:r>
              <a:rPr lang="en-US" dirty="0" err="1"/>
              <a:t>pháp</a:t>
            </a:r>
            <a:r>
              <a:rPr lang="en-US" dirty="0"/>
              <a:t> </a:t>
            </a:r>
            <a:r>
              <a:rPr lang="en-US" dirty="0" err="1"/>
              <a:t>luật</a:t>
            </a:r>
            <a:endParaRPr lang="en-US" dirty="0"/>
          </a:p>
          <a:p>
            <a:r>
              <a:rPr lang="nl-NL" dirty="0"/>
              <a:t>Cần tăng cường hơn nữa vai trò của Thư viện quốc gia Việt Nam trong lưu chiểu số; xây dựng và phát triển hạ tầng thông tin đủ mạnh để Thư viện quốc gia Việt Nam đáp ứng được vai trò của mình trong triển khai công tác lưu chiểu số.</a:t>
            </a:r>
            <a:endParaRPr lang="en-US" dirty="0"/>
          </a:p>
        </p:txBody>
      </p:sp>
    </p:spTree>
    <p:extLst>
      <p:ext uri="{BB962C8B-B14F-4D97-AF65-F5344CB8AC3E}">
        <p14:creationId xmlns:p14="http://schemas.microsoft.com/office/powerpoint/2010/main" val="3592963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87E73C-2B1A-4602-BFBE-CFE1E55D9B38}"/>
              </a:ext>
            </a:extLst>
          </p:cNvPr>
          <p:cNvSpPr>
            <a:spLocks noGrp="1"/>
          </p:cNvSpPr>
          <p:nvPr>
            <p:ph type="ctrTitle"/>
          </p:nvPr>
        </p:nvSpPr>
        <p:spPr>
          <a:xfrm>
            <a:off x="8296275" y="1419226"/>
            <a:ext cx="3081576" cy="1746762"/>
          </a:xfrm>
        </p:spPr>
        <p:txBody>
          <a:bodyPr>
            <a:noAutofit/>
          </a:bodyPr>
          <a:lstStyle/>
          <a:p>
            <a:r>
              <a:rPr lang="en-US" sz="4800" dirty="0" err="1">
                <a:solidFill>
                  <a:srgbClr val="0070C0"/>
                </a:solidFill>
              </a:rPr>
              <a:t>Cảm</a:t>
            </a:r>
            <a:r>
              <a:rPr lang="en-US" sz="4800" dirty="0">
                <a:solidFill>
                  <a:srgbClr val="0070C0"/>
                </a:solidFill>
              </a:rPr>
              <a:t> </a:t>
            </a:r>
            <a:r>
              <a:rPr lang="en-US" sz="4800" dirty="0" err="1">
                <a:solidFill>
                  <a:srgbClr val="0070C0"/>
                </a:solidFill>
              </a:rPr>
              <a:t>ơn</a:t>
            </a:r>
            <a:r>
              <a:rPr lang="en-US" sz="4800" dirty="0">
                <a:solidFill>
                  <a:srgbClr val="0070C0"/>
                </a:solidFill>
              </a:rPr>
              <a:t> </a:t>
            </a:r>
            <a:r>
              <a:rPr lang="en-US" sz="4800" dirty="0" err="1">
                <a:solidFill>
                  <a:srgbClr val="0070C0"/>
                </a:solidFill>
              </a:rPr>
              <a:t>đã</a:t>
            </a:r>
            <a:r>
              <a:rPr lang="en-US" sz="4800" dirty="0">
                <a:solidFill>
                  <a:srgbClr val="0070C0"/>
                </a:solidFill>
              </a:rPr>
              <a:t> </a:t>
            </a:r>
            <a:r>
              <a:rPr lang="en-US" sz="4800" dirty="0" err="1">
                <a:solidFill>
                  <a:srgbClr val="0070C0"/>
                </a:solidFill>
              </a:rPr>
              <a:t>chú</a:t>
            </a:r>
            <a:r>
              <a:rPr lang="en-US" sz="4800" dirty="0">
                <a:solidFill>
                  <a:srgbClr val="0070C0"/>
                </a:solidFill>
              </a:rPr>
              <a:t> ý</a:t>
            </a:r>
          </a:p>
        </p:txBody>
      </p:sp>
      <p:sp>
        <p:nvSpPr>
          <p:cNvPr id="3" name="Subtitle 2">
            <a:extLst>
              <a:ext uri="{FF2B5EF4-FFF2-40B4-BE49-F238E27FC236}">
                <a16:creationId xmlns:a16="http://schemas.microsoft.com/office/drawing/2014/main" xmlns="" id="{A9CB511D-EA45-4336-847C-1252667143B5}"/>
              </a:ext>
            </a:extLst>
          </p:cNvPr>
          <p:cNvSpPr>
            <a:spLocks noGrp="1"/>
          </p:cNvSpPr>
          <p:nvPr>
            <p:ph type="subTitle" idx="1"/>
          </p:nvPr>
        </p:nvSpPr>
        <p:spPr>
          <a:xfrm>
            <a:off x="8296275" y="3505095"/>
            <a:ext cx="3081576" cy="2629006"/>
          </a:xfrm>
        </p:spPr>
        <p:txBody>
          <a:bodyPr>
            <a:normAutofit/>
          </a:bodyPr>
          <a:lstStyle/>
          <a:p>
            <a:r>
              <a:rPr lang="en-US" dirty="0">
                <a:solidFill>
                  <a:schemeClr val="bg2"/>
                </a:solidFill>
              </a:rPr>
              <a:t>someone@example.com</a:t>
            </a:r>
          </a:p>
          <a:p>
            <a:endParaRPr lang="en-US" dirty="0">
              <a:solidFill>
                <a:schemeClr val="bg2"/>
              </a:solidFill>
            </a:endParaRPr>
          </a:p>
          <a:p>
            <a:endParaRPr lang="en-US" dirty="0">
              <a:solidFill>
                <a:schemeClr val="bg2"/>
              </a:solidFill>
            </a:endParaRPr>
          </a:p>
        </p:txBody>
      </p:sp>
      <p:pic>
        <p:nvPicPr>
          <p:cNvPr id="5" name="Picture 4" descr="Digital Numbers">
            <a:extLst>
              <a:ext uri="{FF2B5EF4-FFF2-40B4-BE49-F238E27FC236}">
                <a16:creationId xmlns:a16="http://schemas.microsoft.com/office/drawing/2014/main" xmlns=""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50134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1FF74-293C-4015-9199-A44F5F041B9B}"/>
              </a:ext>
            </a:extLst>
          </p:cNvPr>
          <p:cNvSpPr>
            <a:spLocks noGrp="1"/>
          </p:cNvSpPr>
          <p:nvPr>
            <p:ph type="title"/>
          </p:nvPr>
        </p:nvSpPr>
        <p:spPr/>
        <p:txBody>
          <a:bodyPr/>
          <a:lstStyle/>
          <a:p>
            <a:r>
              <a:rPr lang="en-US" dirty="0" err="1"/>
              <a:t>Bối</a:t>
            </a:r>
            <a:r>
              <a:rPr lang="en-US" dirty="0"/>
              <a:t> </a:t>
            </a:r>
            <a:r>
              <a:rPr lang="en-US" dirty="0" err="1"/>
              <a:t>cảnh</a:t>
            </a:r>
            <a:endParaRPr lang="en-US" dirty="0"/>
          </a:p>
        </p:txBody>
      </p:sp>
      <p:sp>
        <p:nvSpPr>
          <p:cNvPr id="3" name="Content Placeholder 2">
            <a:extLst>
              <a:ext uri="{FF2B5EF4-FFF2-40B4-BE49-F238E27FC236}">
                <a16:creationId xmlns:a16="http://schemas.microsoft.com/office/drawing/2014/main" xmlns="" id="{026E6031-401C-43AA-8E36-DBDB3A3E693C}"/>
              </a:ext>
            </a:extLst>
          </p:cNvPr>
          <p:cNvSpPr>
            <a:spLocks noGrp="1"/>
          </p:cNvSpPr>
          <p:nvPr>
            <p:ph idx="1"/>
          </p:nvPr>
        </p:nvSpPr>
        <p:spPr/>
        <p:txBody>
          <a:bodyPr>
            <a:normAutofit/>
          </a:bodyPr>
          <a:lstStyle/>
          <a:p>
            <a:r>
              <a:rPr lang="en-US" dirty="0" err="1"/>
              <a:t>Xuất</a:t>
            </a:r>
            <a:r>
              <a:rPr lang="en-US" dirty="0"/>
              <a:t> </a:t>
            </a:r>
            <a:r>
              <a:rPr lang="en-US" dirty="0" err="1"/>
              <a:t>bản</a:t>
            </a:r>
            <a:r>
              <a:rPr lang="en-US" dirty="0"/>
              <a:t> </a:t>
            </a:r>
            <a:r>
              <a:rPr lang="en-US" dirty="0" err="1"/>
              <a:t>đang</a:t>
            </a:r>
            <a:r>
              <a:rPr lang="en-US" dirty="0"/>
              <a:t> </a:t>
            </a:r>
            <a:r>
              <a:rPr lang="en-US" dirty="0" err="1"/>
              <a:t>có</a:t>
            </a:r>
            <a:r>
              <a:rPr lang="en-US" dirty="0"/>
              <a:t> </a:t>
            </a:r>
            <a:r>
              <a:rPr lang="en-US" dirty="0" err="1"/>
              <a:t>sự</a:t>
            </a:r>
            <a:r>
              <a:rPr lang="en-US" dirty="0"/>
              <a:t> </a:t>
            </a:r>
            <a:r>
              <a:rPr lang="en-US" dirty="0" err="1"/>
              <a:t>chuyển</a:t>
            </a:r>
            <a:r>
              <a:rPr lang="en-US" dirty="0"/>
              <a:t> </a:t>
            </a:r>
            <a:r>
              <a:rPr lang="en-US" dirty="0" err="1"/>
              <a:t>đổi</a:t>
            </a:r>
            <a:r>
              <a:rPr lang="en-US" dirty="0"/>
              <a:t> </a:t>
            </a:r>
            <a:r>
              <a:rPr lang="en-US" dirty="0" err="1"/>
              <a:t>trong</a:t>
            </a:r>
            <a:r>
              <a:rPr lang="en-US" dirty="0"/>
              <a:t> </a:t>
            </a:r>
            <a:r>
              <a:rPr lang="en-US" dirty="0" err="1"/>
              <a:t>kỷ</a:t>
            </a:r>
            <a:r>
              <a:rPr lang="en-US" dirty="0"/>
              <a:t> </a:t>
            </a:r>
            <a:r>
              <a:rPr lang="en-US" dirty="0" err="1"/>
              <a:t>nguyên</a:t>
            </a:r>
            <a:r>
              <a:rPr lang="en-US" dirty="0"/>
              <a:t> </a:t>
            </a:r>
            <a:r>
              <a:rPr lang="en-US" dirty="0" err="1"/>
              <a:t>số</a:t>
            </a:r>
            <a:endParaRPr lang="en-US" dirty="0"/>
          </a:p>
          <a:p>
            <a:r>
              <a:rPr lang="en-US" dirty="0"/>
              <a:t>Gia </a:t>
            </a:r>
            <a:r>
              <a:rPr lang="en-US" dirty="0" err="1"/>
              <a:t>tăng</a:t>
            </a:r>
            <a:r>
              <a:rPr lang="en-US" dirty="0"/>
              <a:t> </a:t>
            </a:r>
            <a:r>
              <a:rPr lang="en-US" dirty="0" err="1"/>
              <a:t>nhanh</a:t>
            </a:r>
            <a:r>
              <a:rPr lang="en-US" dirty="0"/>
              <a:t> </a:t>
            </a:r>
            <a:r>
              <a:rPr lang="en-US" dirty="0" err="1"/>
              <a:t>chóng</a:t>
            </a:r>
            <a:r>
              <a:rPr lang="en-US" dirty="0"/>
              <a:t> </a:t>
            </a:r>
            <a:r>
              <a:rPr lang="en-US" dirty="0" err="1"/>
              <a:t>tài</a:t>
            </a:r>
            <a:r>
              <a:rPr lang="en-US" dirty="0"/>
              <a:t> </a:t>
            </a:r>
            <a:r>
              <a:rPr lang="en-US" dirty="0" err="1"/>
              <a:t>nguyên</a:t>
            </a:r>
            <a:r>
              <a:rPr lang="en-US" dirty="0"/>
              <a:t> </a:t>
            </a:r>
            <a:r>
              <a:rPr lang="en-US" dirty="0" err="1"/>
              <a:t>số</a:t>
            </a:r>
            <a:endParaRPr lang="en-US" dirty="0"/>
          </a:p>
          <a:p>
            <a:r>
              <a:rPr lang="en-US" dirty="0" err="1"/>
              <a:t>Chuyển</a:t>
            </a:r>
            <a:r>
              <a:rPr lang="en-US" dirty="0"/>
              <a:t> </a:t>
            </a:r>
            <a:r>
              <a:rPr lang="en-US" dirty="0" err="1"/>
              <a:t>đổi</a:t>
            </a:r>
            <a:r>
              <a:rPr lang="en-US" dirty="0"/>
              <a:t> </a:t>
            </a:r>
            <a:r>
              <a:rPr lang="en-US" dirty="0" err="1"/>
              <a:t>số</a:t>
            </a:r>
            <a:r>
              <a:rPr lang="en-US" dirty="0"/>
              <a:t> </a:t>
            </a:r>
            <a:r>
              <a:rPr lang="en-US" dirty="0" err="1"/>
              <a:t>trong</a:t>
            </a:r>
            <a:r>
              <a:rPr lang="en-US" dirty="0"/>
              <a:t> </a:t>
            </a:r>
            <a:r>
              <a:rPr lang="en-US" dirty="0" err="1"/>
              <a:t>các</a:t>
            </a:r>
            <a:r>
              <a:rPr lang="en-US" dirty="0"/>
              <a:t> </a:t>
            </a:r>
            <a:r>
              <a:rPr lang="en-US" dirty="0" err="1"/>
              <a:t>hoạt</a:t>
            </a:r>
            <a:r>
              <a:rPr lang="en-US" dirty="0"/>
              <a:t> </a:t>
            </a:r>
            <a:r>
              <a:rPr lang="en-US" dirty="0" err="1"/>
              <a:t>động</a:t>
            </a:r>
            <a:endParaRPr lang="en-US" dirty="0"/>
          </a:p>
          <a:p>
            <a:r>
              <a:rPr lang="en-US" dirty="0" err="1"/>
              <a:t>Các</a:t>
            </a:r>
            <a:r>
              <a:rPr lang="en-US" dirty="0"/>
              <a:t> </a:t>
            </a:r>
            <a:r>
              <a:rPr lang="en-US" dirty="0" err="1"/>
              <a:t>nước</a:t>
            </a:r>
            <a:r>
              <a:rPr lang="en-US" dirty="0"/>
              <a:t> </a:t>
            </a:r>
            <a:r>
              <a:rPr lang="en-US" dirty="0" err="1"/>
              <a:t>phát</a:t>
            </a:r>
            <a:r>
              <a:rPr lang="en-US" dirty="0"/>
              <a:t> </a:t>
            </a:r>
            <a:r>
              <a:rPr lang="en-US" dirty="0" err="1"/>
              <a:t>triển</a:t>
            </a:r>
            <a:r>
              <a:rPr lang="en-US" dirty="0"/>
              <a:t> </a:t>
            </a:r>
            <a:r>
              <a:rPr lang="en-US" dirty="0" err="1"/>
              <a:t>quan</a:t>
            </a:r>
            <a:r>
              <a:rPr lang="en-US" dirty="0"/>
              <a:t> </a:t>
            </a:r>
            <a:r>
              <a:rPr lang="en-US" dirty="0" err="1"/>
              <a:t>tâm</a:t>
            </a:r>
            <a:r>
              <a:rPr lang="en-US" dirty="0"/>
              <a:t> </a:t>
            </a:r>
            <a:r>
              <a:rPr lang="en-US" dirty="0" err="1"/>
              <a:t>triển</a:t>
            </a:r>
            <a:r>
              <a:rPr lang="en-US" dirty="0"/>
              <a:t> </a:t>
            </a:r>
            <a:r>
              <a:rPr lang="en-US" dirty="0" err="1"/>
              <a:t>khai</a:t>
            </a:r>
            <a:r>
              <a:rPr lang="en-US" dirty="0"/>
              <a:t> </a:t>
            </a:r>
            <a:r>
              <a:rPr lang="en-US" dirty="0" err="1"/>
              <a:t>lưu</a:t>
            </a:r>
            <a:r>
              <a:rPr lang="en-US" dirty="0"/>
              <a:t> </a:t>
            </a:r>
            <a:r>
              <a:rPr lang="en-US" dirty="0" err="1"/>
              <a:t>chiểu</a:t>
            </a:r>
            <a:r>
              <a:rPr lang="en-US" dirty="0"/>
              <a:t> </a:t>
            </a:r>
            <a:r>
              <a:rPr lang="en-US" dirty="0" err="1"/>
              <a:t>số</a:t>
            </a:r>
            <a:endParaRPr lang="en-US" dirty="0"/>
          </a:p>
          <a:p>
            <a:pPr lvl="1"/>
            <a:endParaRPr lang="en-US" dirty="0"/>
          </a:p>
        </p:txBody>
      </p:sp>
    </p:spTree>
    <p:extLst>
      <p:ext uri="{BB962C8B-B14F-4D97-AF65-F5344CB8AC3E}">
        <p14:creationId xmlns:p14="http://schemas.microsoft.com/office/powerpoint/2010/main" val="211424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48CA-3376-44F7-B7F4-C204192D1A89}"/>
              </a:ext>
            </a:extLst>
          </p:cNvPr>
          <p:cNvSpPr>
            <a:spLocks noGrp="1"/>
          </p:cNvSpPr>
          <p:nvPr>
            <p:ph type="title"/>
          </p:nvPr>
        </p:nvSpPr>
        <p:spPr>
          <a:xfrm>
            <a:off x="1409538" y="247472"/>
            <a:ext cx="9603275" cy="745148"/>
          </a:xfrm>
        </p:spPr>
        <p:txBody>
          <a:bodyPr/>
          <a:lstStyle/>
          <a:p>
            <a:r>
              <a:rPr lang="en-US" dirty="0" err="1"/>
              <a:t>lịch</a:t>
            </a:r>
            <a:r>
              <a:rPr lang="en-US" dirty="0"/>
              <a:t> </a:t>
            </a:r>
            <a:r>
              <a:rPr lang="en-US" dirty="0" err="1"/>
              <a:t>sử</a:t>
            </a:r>
            <a:r>
              <a:rPr lang="en-US" dirty="0"/>
              <a:t> </a:t>
            </a:r>
            <a:r>
              <a:rPr lang="en-US" dirty="0" err="1"/>
              <a:t>phát</a:t>
            </a:r>
            <a:r>
              <a:rPr lang="en-US" dirty="0"/>
              <a:t> </a:t>
            </a:r>
            <a:r>
              <a:rPr lang="en-US" dirty="0" err="1"/>
              <a:t>triển</a:t>
            </a:r>
            <a:endParaRPr lang="en-US" dirty="0"/>
          </a:p>
        </p:txBody>
      </p:sp>
      <p:sp>
        <p:nvSpPr>
          <p:cNvPr id="3" name="Content Placeholder 2">
            <a:extLst>
              <a:ext uri="{FF2B5EF4-FFF2-40B4-BE49-F238E27FC236}">
                <a16:creationId xmlns:a16="http://schemas.microsoft.com/office/drawing/2014/main" xmlns="" id="{80F9D8AF-11F7-4D06-9B50-FA108B8EF447}"/>
              </a:ext>
            </a:extLst>
          </p:cNvPr>
          <p:cNvSpPr>
            <a:spLocks noGrp="1"/>
          </p:cNvSpPr>
          <p:nvPr>
            <p:ph idx="1"/>
          </p:nvPr>
        </p:nvSpPr>
        <p:spPr>
          <a:xfrm>
            <a:off x="483476" y="798786"/>
            <a:ext cx="11277600" cy="5536309"/>
          </a:xfrm>
        </p:spPr>
        <p:txBody>
          <a:bodyPr>
            <a:normAutofit fontScale="92500" lnSpcReduction="10000"/>
          </a:bodyPr>
          <a:lstStyle/>
          <a:p>
            <a:r>
              <a:rPr lang="en-US" sz="2800" dirty="0" err="1"/>
              <a:t>Lưu</a:t>
            </a:r>
            <a:r>
              <a:rPr lang="en-US" sz="2800" dirty="0"/>
              <a:t> </a:t>
            </a:r>
            <a:r>
              <a:rPr lang="en-US" sz="2800" dirty="0" err="1"/>
              <a:t>chiểu</a:t>
            </a:r>
            <a:r>
              <a:rPr lang="en-US" sz="2800" dirty="0"/>
              <a:t> </a:t>
            </a:r>
            <a:r>
              <a:rPr lang="en-US" sz="2800" dirty="0" err="1"/>
              <a:t>có</a:t>
            </a:r>
            <a:r>
              <a:rPr lang="en-US" sz="2800" dirty="0"/>
              <a:t> </a:t>
            </a:r>
            <a:r>
              <a:rPr lang="en-US" sz="2800" dirty="0" err="1"/>
              <a:t>lịch</a:t>
            </a:r>
            <a:r>
              <a:rPr lang="en-US" sz="2800" dirty="0"/>
              <a:t> </a:t>
            </a:r>
            <a:r>
              <a:rPr lang="en-US" sz="2800" dirty="0" err="1"/>
              <a:t>sử</a:t>
            </a:r>
            <a:r>
              <a:rPr lang="en-US" sz="2800" dirty="0"/>
              <a:t> 500 </a:t>
            </a:r>
            <a:r>
              <a:rPr lang="en-US" sz="2800" dirty="0" err="1"/>
              <a:t>năm</a:t>
            </a:r>
            <a:endParaRPr lang="en-US" sz="2800" dirty="0"/>
          </a:p>
          <a:p>
            <a:pPr lvl="1"/>
            <a:r>
              <a:rPr lang="en-US" sz="2400" dirty="0" err="1"/>
              <a:t>Pháp</a:t>
            </a:r>
            <a:r>
              <a:rPr lang="en-US" sz="2400" dirty="0"/>
              <a:t>: </a:t>
            </a:r>
            <a:r>
              <a:rPr lang="en-US" sz="2400" dirty="0" err="1"/>
              <a:t>năm</a:t>
            </a:r>
            <a:r>
              <a:rPr lang="en-US" sz="2400" dirty="0"/>
              <a:t> 1537, </a:t>
            </a:r>
            <a:r>
              <a:rPr lang="en-US" sz="2400" dirty="0" err="1"/>
              <a:t>Vua</a:t>
            </a:r>
            <a:r>
              <a:rPr lang="en-US" sz="2400" dirty="0"/>
              <a:t> </a:t>
            </a:r>
            <a:r>
              <a:rPr lang="en-US" sz="2400" dirty="0" err="1"/>
              <a:t>Pháp</a:t>
            </a:r>
            <a:r>
              <a:rPr lang="en-US" sz="2400" dirty="0"/>
              <a:t> </a:t>
            </a:r>
            <a:r>
              <a:rPr lang="en-US" sz="2400" dirty="0" err="1"/>
              <a:t>Franqois</a:t>
            </a:r>
            <a:r>
              <a:rPr lang="en-US" sz="2400" dirty="0"/>
              <a:t> I ban </a:t>
            </a:r>
            <a:r>
              <a:rPr lang="en-US" sz="2400" dirty="0" err="1"/>
              <a:t>hành</a:t>
            </a:r>
            <a:r>
              <a:rPr lang="en-US" sz="2400" dirty="0"/>
              <a:t> “</a:t>
            </a:r>
            <a:r>
              <a:rPr lang="en-US" sz="2400" dirty="0" err="1"/>
              <a:t>Pháp</a:t>
            </a:r>
            <a:r>
              <a:rPr lang="en-US" sz="2400" dirty="0"/>
              <a:t> </a:t>
            </a:r>
            <a:r>
              <a:rPr lang="en-US" sz="2400" dirty="0" err="1"/>
              <a:t>lệnh</a:t>
            </a:r>
            <a:r>
              <a:rPr lang="en-US" sz="2400" dirty="0"/>
              <a:t> Montpellier” (Ordonnance de Montpellier) </a:t>
            </a:r>
            <a:r>
              <a:rPr lang="en-US" sz="2400" dirty="0" err="1"/>
              <a:t>cấm</a:t>
            </a:r>
            <a:r>
              <a:rPr lang="en-US" sz="2400" dirty="0"/>
              <a:t> </a:t>
            </a:r>
            <a:r>
              <a:rPr lang="en-US" sz="2400" dirty="0" err="1"/>
              <a:t>bán</a:t>
            </a:r>
            <a:r>
              <a:rPr lang="en-US" sz="2400" dirty="0"/>
              <a:t> (</a:t>
            </a:r>
            <a:r>
              <a:rPr lang="en-US" sz="2400" dirty="0" err="1"/>
              <a:t>phát</a:t>
            </a:r>
            <a:r>
              <a:rPr lang="en-US" sz="2400" dirty="0"/>
              <a:t> </a:t>
            </a:r>
            <a:r>
              <a:rPr lang="en-US" sz="2400" dirty="0" err="1"/>
              <a:t>hành</a:t>
            </a:r>
            <a:r>
              <a:rPr lang="en-US" sz="2400" dirty="0"/>
              <a:t>) </a:t>
            </a:r>
            <a:r>
              <a:rPr lang="en-US" sz="2400" dirty="0" err="1"/>
              <a:t>sách</a:t>
            </a:r>
            <a:r>
              <a:rPr lang="en-US" sz="2400" dirty="0"/>
              <a:t> </a:t>
            </a:r>
            <a:r>
              <a:rPr lang="en-US" sz="2400" dirty="0" err="1"/>
              <a:t>trước</a:t>
            </a:r>
            <a:r>
              <a:rPr lang="en-US" sz="2400" dirty="0"/>
              <a:t> </a:t>
            </a:r>
            <a:r>
              <a:rPr lang="en-US" sz="2400" dirty="0" err="1"/>
              <a:t>khi</a:t>
            </a:r>
            <a:r>
              <a:rPr lang="en-US" sz="2400" dirty="0"/>
              <a:t> </a:t>
            </a:r>
            <a:r>
              <a:rPr lang="en-US" sz="2400" dirty="0" err="1"/>
              <a:t>nộp</a:t>
            </a:r>
            <a:r>
              <a:rPr lang="en-US" sz="2400" dirty="0"/>
              <a:t> </a:t>
            </a:r>
            <a:r>
              <a:rPr lang="en-US" sz="2400" dirty="0" err="1"/>
              <a:t>một</a:t>
            </a:r>
            <a:r>
              <a:rPr lang="en-US" sz="2400" dirty="0"/>
              <a:t> </a:t>
            </a:r>
            <a:r>
              <a:rPr lang="en-US" sz="2400" dirty="0" err="1"/>
              <a:t>bản</a:t>
            </a:r>
            <a:r>
              <a:rPr lang="en-US" sz="2400" dirty="0"/>
              <a:t> </a:t>
            </a:r>
            <a:r>
              <a:rPr lang="en-US" sz="2400" dirty="0" err="1"/>
              <a:t>vào</a:t>
            </a:r>
            <a:r>
              <a:rPr lang="en-US" sz="2400" dirty="0"/>
              <a:t> </a:t>
            </a:r>
            <a:r>
              <a:rPr lang="en-US" sz="2400" dirty="0" err="1"/>
              <a:t>thư</a:t>
            </a:r>
            <a:r>
              <a:rPr lang="en-US" sz="2400" dirty="0"/>
              <a:t> </a:t>
            </a:r>
            <a:r>
              <a:rPr lang="en-US" sz="2400" dirty="0" err="1"/>
              <a:t>viện</a:t>
            </a:r>
            <a:r>
              <a:rPr lang="en-US" sz="2400" dirty="0"/>
              <a:t> </a:t>
            </a:r>
            <a:r>
              <a:rPr lang="en-US" sz="2400" dirty="0" err="1"/>
              <a:t>nhà</a:t>
            </a:r>
            <a:r>
              <a:rPr lang="en-US" sz="2400" dirty="0"/>
              <a:t> </a:t>
            </a:r>
            <a:r>
              <a:rPr lang="en-US" sz="2400" dirty="0" err="1"/>
              <a:t>vua</a:t>
            </a:r>
            <a:r>
              <a:rPr lang="en-US" sz="2400" dirty="0"/>
              <a:t>, </a:t>
            </a:r>
            <a:r>
              <a:rPr lang="en-US" sz="2400" dirty="0" err="1"/>
              <a:t>với</a:t>
            </a:r>
            <a:r>
              <a:rPr lang="en-US" sz="2400" dirty="0"/>
              <a:t> </a:t>
            </a:r>
            <a:r>
              <a:rPr lang="en-US" sz="2400" dirty="0" err="1"/>
              <a:t>mục</a:t>
            </a:r>
            <a:r>
              <a:rPr lang="en-US" sz="2400" dirty="0"/>
              <a:t> </a:t>
            </a:r>
            <a:r>
              <a:rPr lang="en-US" sz="2400" dirty="0" err="1"/>
              <a:t>tiêu</a:t>
            </a:r>
            <a:r>
              <a:rPr lang="en-US" sz="2400" dirty="0"/>
              <a:t> </a:t>
            </a:r>
            <a:r>
              <a:rPr lang="vi-VN" sz="2400" i="1" dirty="0">
                <a:solidFill>
                  <a:srgbClr val="FF0000"/>
                </a:solidFill>
              </a:rPr>
              <a:t>“để đặt và tập hợp trong thư viện của chúng tôi tất cả các tác phẩm xứng đáng được xem đã </a:t>
            </a:r>
            <a:r>
              <a:rPr lang="en-US" sz="2400" i="1" dirty="0" err="1">
                <a:solidFill>
                  <a:srgbClr val="FF0000"/>
                </a:solidFill>
              </a:rPr>
              <a:t>được</a:t>
            </a:r>
            <a:r>
              <a:rPr lang="en-US" sz="2400" i="1" dirty="0">
                <a:solidFill>
                  <a:srgbClr val="FF0000"/>
                </a:solidFill>
              </a:rPr>
              <a:t> </a:t>
            </a:r>
            <a:r>
              <a:rPr lang="vi-VN" sz="2400" i="1" dirty="0">
                <a:solidFill>
                  <a:srgbClr val="FF0000"/>
                </a:solidFill>
              </a:rPr>
              <a:t>hoặc sẽ được thực hiện,</a:t>
            </a:r>
            <a:r>
              <a:rPr lang="en-US" sz="2400" i="1" dirty="0">
                <a:solidFill>
                  <a:srgbClr val="FF0000"/>
                </a:solidFill>
              </a:rPr>
              <a:t> </a:t>
            </a:r>
            <a:r>
              <a:rPr lang="vi-VN" sz="2400" i="1" dirty="0">
                <a:solidFill>
                  <a:srgbClr val="FF0000"/>
                </a:solidFill>
              </a:rPr>
              <a:t>biên soạn, khuếch đại, sửa chữa và bổ sung trong thời đại của chúng ta để sử dụng các cuốn sách nói trên, nếu</a:t>
            </a:r>
            <a:r>
              <a:rPr lang="en-US" sz="2400" i="1" dirty="0">
                <a:solidFill>
                  <a:srgbClr val="FF0000"/>
                </a:solidFill>
              </a:rPr>
              <a:t> </a:t>
            </a:r>
            <a:r>
              <a:rPr lang="en-US" sz="2400" i="1" dirty="0" err="1">
                <a:solidFill>
                  <a:srgbClr val="FF0000"/>
                </a:solidFill>
              </a:rPr>
              <a:t>không</a:t>
            </a:r>
            <a:r>
              <a:rPr lang="en-US" sz="2400" i="1" dirty="0">
                <a:solidFill>
                  <a:srgbClr val="FF0000"/>
                </a:solidFill>
              </a:rPr>
              <a:t> </a:t>
            </a:r>
            <a:r>
              <a:rPr lang="vi-VN" sz="2400" i="1" dirty="0">
                <a:solidFill>
                  <a:srgbClr val="FF0000"/>
                </a:solidFill>
              </a:rPr>
              <a:t>may sau đó chúng đã biến mất khỏi ký ức của con người,</a:t>
            </a:r>
            <a:r>
              <a:rPr lang="en-US" sz="2400" i="1" dirty="0">
                <a:solidFill>
                  <a:srgbClr val="FF0000"/>
                </a:solidFill>
              </a:rPr>
              <a:t>…</a:t>
            </a:r>
            <a:r>
              <a:rPr lang="vi-VN" sz="2400" i="1" dirty="0">
                <a:solidFill>
                  <a:srgbClr val="FF0000"/>
                </a:solidFill>
              </a:rPr>
              <a:t>, hoặc thay đổi từ</a:t>
            </a:r>
            <a:r>
              <a:rPr lang="en-US" sz="2400" i="1" dirty="0">
                <a:solidFill>
                  <a:srgbClr val="FF0000"/>
                </a:solidFill>
              </a:rPr>
              <a:t> </a:t>
            </a:r>
            <a:r>
              <a:rPr lang="vi-VN" sz="2400" i="1" dirty="0">
                <a:solidFill>
                  <a:srgbClr val="FF0000"/>
                </a:solidFill>
              </a:rPr>
              <a:t>công bố thực sự và đầu tiên của họ.“</a:t>
            </a:r>
            <a:endParaRPr lang="en-US" sz="2400" i="1" dirty="0">
              <a:solidFill>
                <a:srgbClr val="FF0000"/>
              </a:solidFill>
            </a:endParaRPr>
          </a:p>
          <a:p>
            <a:pPr lvl="1"/>
            <a:r>
              <a:rPr lang="en-US" sz="2400" dirty="0" err="1"/>
              <a:t>Bỉ</a:t>
            </a:r>
            <a:r>
              <a:rPr lang="en-US" sz="2400" dirty="0"/>
              <a:t> </a:t>
            </a:r>
            <a:r>
              <a:rPr lang="en-US" sz="2400" dirty="0" err="1"/>
              <a:t>bắt</a:t>
            </a:r>
            <a:r>
              <a:rPr lang="en-US" sz="2400" dirty="0"/>
              <a:t> </a:t>
            </a:r>
            <a:r>
              <a:rPr lang="en-US" sz="2400" dirty="0" err="1"/>
              <a:t>đầu</a:t>
            </a:r>
            <a:r>
              <a:rPr lang="en-US" sz="2400" dirty="0"/>
              <a:t> </a:t>
            </a:r>
            <a:r>
              <a:rPr lang="en-US" sz="2400" dirty="0" err="1"/>
              <a:t>hệ</a:t>
            </a:r>
            <a:r>
              <a:rPr lang="en-US" sz="2400" dirty="0"/>
              <a:t> </a:t>
            </a:r>
            <a:r>
              <a:rPr lang="en-US" sz="2400" dirty="0" err="1"/>
              <a:t>thống</a:t>
            </a:r>
            <a:r>
              <a:rPr lang="en-US" sz="2400" dirty="0"/>
              <a:t> </a:t>
            </a:r>
            <a:r>
              <a:rPr lang="en-US" sz="2400" dirty="0" err="1"/>
              <a:t>lưu</a:t>
            </a:r>
            <a:r>
              <a:rPr lang="en-US" sz="2400" dirty="0"/>
              <a:t> </a:t>
            </a:r>
            <a:r>
              <a:rPr lang="en-US" sz="2400" dirty="0" err="1"/>
              <a:t>chiểu</a:t>
            </a:r>
            <a:r>
              <a:rPr lang="en-US" sz="2400" dirty="0"/>
              <a:t> </a:t>
            </a:r>
            <a:r>
              <a:rPr lang="en-US" sz="2400" dirty="0" err="1"/>
              <a:t>từ</a:t>
            </a:r>
            <a:r>
              <a:rPr lang="en-US" sz="2400" dirty="0"/>
              <a:t> năm1594</a:t>
            </a:r>
          </a:p>
          <a:p>
            <a:pPr lvl="1"/>
            <a:r>
              <a:rPr lang="en-US" sz="2400" dirty="0"/>
              <a:t>Anh – 1610: </a:t>
            </a:r>
            <a:r>
              <a:rPr lang="en-US" sz="2400" dirty="0" err="1"/>
              <a:t>Ngài</a:t>
            </a:r>
            <a:r>
              <a:rPr lang="en-US" sz="2400" dirty="0"/>
              <a:t> Sir Thomas Bodley </a:t>
            </a:r>
            <a:r>
              <a:rPr lang="en-US" sz="2400" dirty="0" err="1"/>
              <a:t>đã</a:t>
            </a:r>
            <a:r>
              <a:rPr lang="en-US" sz="2400" dirty="0"/>
              <a:t> </a:t>
            </a:r>
            <a:r>
              <a:rPr lang="en-US" sz="2400" dirty="0" err="1"/>
              <a:t>lập</a:t>
            </a:r>
            <a:r>
              <a:rPr lang="en-US" sz="2400" dirty="0"/>
              <a:t> </a:t>
            </a:r>
            <a:r>
              <a:rPr lang="en-US" sz="2400" dirty="0" err="1"/>
              <a:t>được</a:t>
            </a:r>
            <a:r>
              <a:rPr lang="en-US" sz="2400" dirty="0"/>
              <a:t> </a:t>
            </a:r>
            <a:r>
              <a:rPr lang="en-US" sz="2400" dirty="0" err="1"/>
              <a:t>thỏa</a:t>
            </a:r>
            <a:r>
              <a:rPr lang="en-US" sz="2400" dirty="0"/>
              <a:t> </a:t>
            </a:r>
            <a:r>
              <a:rPr lang="en-US" sz="2400" dirty="0" err="1"/>
              <a:t>thuận</a:t>
            </a:r>
            <a:r>
              <a:rPr lang="en-US" sz="2400" dirty="0"/>
              <a:t> </a:t>
            </a:r>
            <a:r>
              <a:rPr lang="en-US" sz="2400" dirty="0" err="1"/>
              <a:t>với</a:t>
            </a:r>
            <a:r>
              <a:rPr lang="en-US" sz="2400" dirty="0"/>
              <a:t> Công ty </a:t>
            </a:r>
            <a:r>
              <a:rPr lang="en-US" sz="2400" dirty="0" err="1"/>
              <a:t>xuất</a:t>
            </a:r>
            <a:r>
              <a:rPr lang="en-US" sz="2400" dirty="0"/>
              <a:t> </a:t>
            </a:r>
            <a:r>
              <a:rPr lang="en-US" sz="2400" dirty="0" err="1"/>
              <a:t>bản</a:t>
            </a:r>
            <a:r>
              <a:rPr lang="en-US" sz="2400" dirty="0"/>
              <a:t> </a:t>
            </a:r>
            <a:r>
              <a:rPr lang="en-US" sz="2400" dirty="0" err="1"/>
              <a:t>để</a:t>
            </a:r>
            <a:r>
              <a:rPr lang="en-US" sz="2400" dirty="0"/>
              <a:t> </a:t>
            </a:r>
            <a:r>
              <a:rPr lang="en-US" sz="2400" dirty="0" err="1"/>
              <a:t>Thư</a:t>
            </a:r>
            <a:r>
              <a:rPr lang="en-US" sz="2400" dirty="0"/>
              <a:t> </a:t>
            </a:r>
            <a:r>
              <a:rPr lang="en-US" sz="2400" dirty="0" err="1"/>
              <a:t>viện</a:t>
            </a:r>
            <a:r>
              <a:rPr lang="en-US" sz="2400" dirty="0"/>
              <a:t> ĐH Oxford </a:t>
            </a:r>
            <a:r>
              <a:rPr lang="en-US" sz="2400" dirty="0" err="1"/>
              <a:t>nhận</a:t>
            </a:r>
            <a:r>
              <a:rPr lang="en-US" sz="2400" dirty="0"/>
              <a:t> </a:t>
            </a:r>
            <a:r>
              <a:rPr lang="en-US" sz="2400" dirty="0" err="1"/>
              <a:t>được</a:t>
            </a:r>
            <a:r>
              <a:rPr lang="en-US" sz="2400" dirty="0"/>
              <a:t> </a:t>
            </a:r>
            <a:r>
              <a:rPr lang="en-US" sz="2400" dirty="0" err="1"/>
              <a:t>những</a:t>
            </a:r>
            <a:r>
              <a:rPr lang="en-US" sz="2400" dirty="0"/>
              <a:t> </a:t>
            </a:r>
            <a:r>
              <a:rPr lang="en-US" sz="2400" dirty="0" err="1"/>
              <a:t>bản</a:t>
            </a:r>
            <a:r>
              <a:rPr lang="en-US" sz="2400" dirty="0"/>
              <a:t> </a:t>
            </a:r>
            <a:r>
              <a:rPr lang="en-US" sz="2400" dirty="0" err="1"/>
              <a:t>miễn</a:t>
            </a:r>
            <a:r>
              <a:rPr lang="en-US" sz="2400" dirty="0"/>
              <a:t> </a:t>
            </a:r>
            <a:r>
              <a:rPr lang="en-US" sz="2400" dirty="0" err="1"/>
              <a:t>phí</a:t>
            </a:r>
            <a:r>
              <a:rPr lang="en-US" sz="2400" dirty="0"/>
              <a:t> </a:t>
            </a:r>
            <a:r>
              <a:rPr lang="en-US" sz="2400" dirty="0" err="1"/>
              <a:t>từ</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sách</a:t>
            </a:r>
            <a:r>
              <a:rPr lang="en-US" sz="2400" dirty="0"/>
              <a:t> </a:t>
            </a:r>
            <a:r>
              <a:rPr lang="en-US" sz="2400" dirty="0" err="1"/>
              <a:t>mới</a:t>
            </a:r>
            <a:r>
              <a:rPr lang="en-US" sz="2400" dirty="0"/>
              <a:t> in </a:t>
            </a:r>
            <a:r>
              <a:rPr lang="en-US" sz="2400" dirty="0" err="1"/>
              <a:t>bởi</a:t>
            </a:r>
            <a:r>
              <a:rPr lang="en-US" sz="2400" dirty="0"/>
              <a:t> </a:t>
            </a:r>
            <a:r>
              <a:rPr lang="en-US" sz="2400" dirty="0" err="1"/>
              <a:t>các</a:t>
            </a:r>
            <a:r>
              <a:rPr lang="en-US" sz="2400" dirty="0"/>
              <a:t> </a:t>
            </a:r>
            <a:r>
              <a:rPr lang="en-US" sz="2400" dirty="0" err="1"/>
              <a:t>thành</a:t>
            </a:r>
            <a:r>
              <a:rPr lang="en-US" sz="2400" dirty="0"/>
              <a:t> </a:t>
            </a:r>
            <a:r>
              <a:rPr lang="en-US" sz="2400" dirty="0" err="1"/>
              <a:t>viên</a:t>
            </a:r>
            <a:r>
              <a:rPr lang="en-US" sz="2400" dirty="0"/>
              <a:t> </a:t>
            </a:r>
            <a:r>
              <a:rPr lang="en-US" sz="2400" dirty="0" err="1"/>
              <a:t>của</a:t>
            </a:r>
            <a:r>
              <a:rPr lang="en-US" sz="2400" dirty="0"/>
              <a:t> Công ty</a:t>
            </a:r>
          </a:p>
          <a:p>
            <a:pPr lvl="1"/>
            <a:r>
              <a:rPr lang="en-US" sz="2400" dirty="0" err="1"/>
              <a:t>Đức</a:t>
            </a:r>
            <a:r>
              <a:rPr lang="en-US" sz="2400" dirty="0"/>
              <a:t>: </a:t>
            </a:r>
            <a:r>
              <a:rPr lang="en-US" sz="2400" dirty="0" err="1"/>
              <a:t>năm</a:t>
            </a:r>
            <a:r>
              <a:rPr lang="en-US" sz="2400" dirty="0"/>
              <a:t> 1624 - </a:t>
            </a:r>
            <a:r>
              <a:rPr lang="en-US" sz="2400" dirty="0" err="1"/>
              <a:t>Hoàng</a:t>
            </a:r>
            <a:r>
              <a:rPr lang="en-US" sz="2400" dirty="0"/>
              <a:t> </a:t>
            </a:r>
            <a:r>
              <a:rPr lang="en-US" sz="2400" dirty="0" err="1"/>
              <a:t>đề</a:t>
            </a:r>
            <a:r>
              <a:rPr lang="en-US" sz="2400" dirty="0"/>
              <a:t> </a:t>
            </a:r>
            <a:r>
              <a:rPr lang="en-US" sz="2400" dirty="0" err="1"/>
              <a:t>Ferdinant</a:t>
            </a:r>
            <a:r>
              <a:rPr lang="en-US" sz="2400" dirty="0"/>
              <a:t> II </a:t>
            </a:r>
            <a:r>
              <a:rPr lang="en-US" sz="2400" dirty="0" err="1"/>
              <a:t>yêu</a:t>
            </a:r>
            <a:r>
              <a:rPr lang="en-US" sz="2400" dirty="0"/>
              <a:t> </a:t>
            </a:r>
            <a:r>
              <a:rPr lang="en-US" sz="2400" dirty="0" err="1"/>
              <a:t>cầu</a:t>
            </a:r>
            <a:r>
              <a:rPr lang="en-US" sz="2400" dirty="0"/>
              <a:t> </a:t>
            </a:r>
            <a:r>
              <a:rPr lang="en-US" sz="2400" dirty="0" err="1"/>
              <a:t>tất</a:t>
            </a:r>
            <a:r>
              <a:rPr lang="en-US" sz="2400" dirty="0"/>
              <a:t> </a:t>
            </a:r>
            <a:r>
              <a:rPr lang="en-US" sz="2400" dirty="0" err="1"/>
              <a:t>cả</a:t>
            </a:r>
            <a:r>
              <a:rPr lang="en-US" sz="2400" dirty="0"/>
              <a:t> </a:t>
            </a:r>
            <a:r>
              <a:rPr lang="en-US" sz="2400" dirty="0" err="1"/>
              <a:t>sách</a:t>
            </a:r>
            <a:r>
              <a:rPr lang="en-US" sz="2400" dirty="0"/>
              <a:t> </a:t>
            </a:r>
            <a:r>
              <a:rPr lang="en-US" sz="2400" dirty="0" err="1"/>
              <a:t>mới</a:t>
            </a:r>
            <a:r>
              <a:rPr lang="en-US" sz="2400" dirty="0"/>
              <a:t> XB  </a:t>
            </a:r>
            <a:r>
              <a:rPr lang="en-US" sz="2400" dirty="0" err="1"/>
              <a:t>phải</a:t>
            </a:r>
            <a:r>
              <a:rPr lang="en-US" sz="2400" dirty="0"/>
              <a:t> </a:t>
            </a:r>
            <a:r>
              <a:rPr lang="en-US" sz="2400" dirty="0" err="1"/>
              <a:t>được</a:t>
            </a:r>
            <a:r>
              <a:rPr lang="en-US" sz="2400" dirty="0"/>
              <a:t> </a:t>
            </a:r>
            <a:r>
              <a:rPr lang="en-US" sz="2400" dirty="0" err="1"/>
              <a:t>nộp</a:t>
            </a:r>
            <a:r>
              <a:rPr lang="en-US" sz="2400" dirty="0"/>
              <a:t> </a:t>
            </a:r>
            <a:r>
              <a:rPr lang="en-US" sz="2400" dirty="0" err="1"/>
              <a:t>một</a:t>
            </a:r>
            <a:r>
              <a:rPr lang="en-US" sz="2400" dirty="0"/>
              <a:t> </a:t>
            </a:r>
            <a:r>
              <a:rPr lang="en-US" sz="2400" dirty="0" err="1"/>
              <a:t>bản</a:t>
            </a:r>
            <a:r>
              <a:rPr lang="en-US" sz="2400" dirty="0"/>
              <a:t> </a:t>
            </a:r>
            <a:r>
              <a:rPr lang="en-US" sz="2400" dirty="0" err="1"/>
              <a:t>sao</a:t>
            </a:r>
            <a:r>
              <a:rPr lang="en-US" sz="2400" dirty="0"/>
              <a:t> </a:t>
            </a:r>
            <a:r>
              <a:rPr lang="en-US" sz="2400" dirty="0" err="1"/>
              <a:t>vào</a:t>
            </a:r>
            <a:r>
              <a:rPr lang="en-US" sz="2400" dirty="0"/>
              <a:t> </a:t>
            </a:r>
            <a:r>
              <a:rPr lang="en-US" sz="2400" dirty="0" err="1"/>
              <a:t>thư</a:t>
            </a:r>
            <a:r>
              <a:rPr lang="en-US" sz="2400" dirty="0"/>
              <a:t> </a:t>
            </a:r>
            <a:r>
              <a:rPr lang="en-US" sz="2400" dirty="0" err="1"/>
              <a:t>viện</a:t>
            </a:r>
            <a:r>
              <a:rPr lang="en-US" sz="2400" dirty="0"/>
              <a:t> </a:t>
            </a:r>
            <a:r>
              <a:rPr lang="en-US" sz="2400" dirty="0" err="1"/>
              <a:t>của</a:t>
            </a:r>
            <a:r>
              <a:rPr lang="en-US" sz="2400" dirty="0"/>
              <a:t> </a:t>
            </a:r>
            <a:r>
              <a:rPr lang="en-US" sz="2400" dirty="0" err="1"/>
              <a:t>Ngài</a:t>
            </a:r>
            <a:r>
              <a:rPr lang="en-US" sz="2400" dirty="0"/>
              <a:t> </a:t>
            </a:r>
          </a:p>
        </p:txBody>
      </p:sp>
    </p:spTree>
    <p:extLst>
      <p:ext uri="{BB962C8B-B14F-4D97-AF65-F5344CB8AC3E}">
        <p14:creationId xmlns:p14="http://schemas.microsoft.com/office/powerpoint/2010/main" val="18851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7092E-0BE1-4A37-A144-95EDE8242181}"/>
              </a:ext>
            </a:extLst>
          </p:cNvPr>
          <p:cNvSpPr>
            <a:spLocks noGrp="1"/>
          </p:cNvSpPr>
          <p:nvPr>
            <p:ph type="title"/>
          </p:nvPr>
        </p:nvSpPr>
        <p:spPr/>
        <p:txBody>
          <a:bodyPr/>
          <a:lstStyle/>
          <a:p>
            <a:r>
              <a:rPr lang="en-US" dirty="0" err="1"/>
              <a:t>Khái</a:t>
            </a:r>
            <a:r>
              <a:rPr lang="en-US" dirty="0"/>
              <a:t> </a:t>
            </a:r>
            <a:r>
              <a:rPr lang="en-US" dirty="0" err="1"/>
              <a:t>niệm</a:t>
            </a:r>
            <a:r>
              <a:rPr lang="en-US" dirty="0"/>
              <a:t> </a:t>
            </a:r>
            <a:r>
              <a:rPr lang="en-US" dirty="0" err="1"/>
              <a:t>lưu</a:t>
            </a:r>
            <a:r>
              <a:rPr lang="en-US" dirty="0"/>
              <a:t> </a:t>
            </a:r>
            <a:r>
              <a:rPr lang="en-US" dirty="0" err="1"/>
              <a:t>chiểu</a:t>
            </a:r>
            <a:endParaRPr lang="en-US" dirty="0"/>
          </a:p>
        </p:txBody>
      </p:sp>
      <p:sp>
        <p:nvSpPr>
          <p:cNvPr id="3" name="Content Placeholder 2">
            <a:extLst>
              <a:ext uri="{FF2B5EF4-FFF2-40B4-BE49-F238E27FC236}">
                <a16:creationId xmlns:a16="http://schemas.microsoft.com/office/drawing/2014/main" xmlns="" id="{FC8DD26D-35B6-4C7A-9E68-B455F5B23FD7}"/>
              </a:ext>
            </a:extLst>
          </p:cNvPr>
          <p:cNvSpPr>
            <a:spLocks noGrp="1"/>
          </p:cNvSpPr>
          <p:nvPr>
            <p:ph idx="1"/>
          </p:nvPr>
        </p:nvSpPr>
        <p:spPr>
          <a:xfrm>
            <a:off x="472966" y="1397876"/>
            <a:ext cx="11466785" cy="4908331"/>
          </a:xfrm>
        </p:spPr>
        <p:txBody>
          <a:bodyPr>
            <a:normAutofit/>
          </a:bodyPr>
          <a:lstStyle/>
          <a:p>
            <a:pPr marL="514350" indent="-285750" algn="just">
              <a:spcBef>
                <a:spcPts val="600"/>
              </a:spcBef>
              <a:buFont typeface="Wingdings" panose="05000000000000000000" pitchFamily="2" charset="2"/>
              <a:buChar char="§"/>
            </a:pPr>
            <a:r>
              <a:rPr lang="en-US" sz="2400" dirty="0" err="1"/>
              <a:t>Tiếng</a:t>
            </a:r>
            <a:r>
              <a:rPr lang="en-US" sz="2400" dirty="0"/>
              <a:t> Anh: LEGAL DEPOSIT</a:t>
            </a:r>
          </a:p>
          <a:p>
            <a:pPr marL="514350" indent="-285750" algn="just">
              <a:spcBef>
                <a:spcPts val="600"/>
              </a:spcBef>
              <a:buFont typeface="Wingdings" panose="05000000000000000000" pitchFamily="2" charset="2"/>
              <a:buChar char="§"/>
            </a:pPr>
            <a:r>
              <a:rPr lang="en-US" sz="2400" dirty="0"/>
              <a:t>Theo Wikipedia: </a:t>
            </a:r>
            <a:r>
              <a:rPr lang="en-US" sz="2400" dirty="0" err="1">
                <a:solidFill>
                  <a:srgbClr val="0070C0"/>
                </a:solidFill>
              </a:rPr>
              <a:t>lưu</a:t>
            </a:r>
            <a:r>
              <a:rPr lang="en-US" sz="2400" dirty="0">
                <a:solidFill>
                  <a:srgbClr val="0070C0"/>
                </a:solidFill>
              </a:rPr>
              <a:t> </a:t>
            </a:r>
            <a:r>
              <a:rPr lang="en-US" sz="2400" dirty="0" err="1">
                <a:solidFill>
                  <a:srgbClr val="0070C0"/>
                </a:solidFill>
              </a:rPr>
              <a:t>chiểu</a:t>
            </a:r>
            <a:r>
              <a:rPr lang="en-US" sz="2400" dirty="0">
                <a:solidFill>
                  <a:srgbClr val="0070C0"/>
                </a:solidFill>
              </a:rPr>
              <a:t> </a:t>
            </a:r>
            <a:r>
              <a:rPr lang="en-US" sz="2400" dirty="0" err="1">
                <a:solidFill>
                  <a:srgbClr val="0070C0"/>
                </a:solidFill>
              </a:rPr>
              <a:t>là</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yêu</a:t>
            </a:r>
            <a:r>
              <a:rPr lang="en-US" sz="2400" dirty="0">
                <a:solidFill>
                  <a:srgbClr val="0070C0"/>
                </a:solidFill>
              </a:rPr>
              <a:t> </a:t>
            </a:r>
            <a:r>
              <a:rPr lang="en-US" sz="2400" dirty="0" err="1">
                <a:solidFill>
                  <a:srgbClr val="0070C0"/>
                </a:solidFill>
              </a:rPr>
              <a:t>cầu</a:t>
            </a:r>
            <a:r>
              <a:rPr lang="en-US" sz="2400" dirty="0">
                <a:solidFill>
                  <a:srgbClr val="0070C0"/>
                </a:solidFill>
              </a:rPr>
              <a:t> </a:t>
            </a:r>
            <a:r>
              <a:rPr lang="en-US" sz="2400" dirty="0" err="1">
                <a:solidFill>
                  <a:srgbClr val="0070C0"/>
                </a:solidFill>
              </a:rPr>
              <a:t>pháp</a:t>
            </a:r>
            <a:r>
              <a:rPr lang="en-US" sz="2400" dirty="0">
                <a:solidFill>
                  <a:srgbClr val="0070C0"/>
                </a:solidFill>
              </a:rPr>
              <a:t> </a:t>
            </a:r>
            <a:r>
              <a:rPr lang="en-US" sz="2400" dirty="0" err="1">
                <a:solidFill>
                  <a:srgbClr val="0070C0"/>
                </a:solidFill>
              </a:rPr>
              <a:t>lý</a:t>
            </a:r>
            <a:r>
              <a:rPr lang="en-US" sz="2400" dirty="0">
                <a:solidFill>
                  <a:srgbClr val="0070C0"/>
                </a:solidFill>
              </a:rPr>
              <a:t> </a:t>
            </a:r>
            <a:r>
              <a:rPr lang="en-US" sz="2400" dirty="0" err="1">
                <a:solidFill>
                  <a:srgbClr val="0070C0"/>
                </a:solidFill>
              </a:rPr>
              <a:t>mà</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người</a:t>
            </a:r>
            <a:r>
              <a:rPr lang="en-US" sz="2400" dirty="0">
                <a:solidFill>
                  <a:srgbClr val="0070C0"/>
                </a:solidFill>
              </a:rPr>
              <a:t> </a:t>
            </a:r>
            <a:r>
              <a:rPr lang="en-US" sz="2400" dirty="0" err="1">
                <a:solidFill>
                  <a:srgbClr val="0070C0"/>
                </a:solidFill>
              </a:rPr>
              <a:t>hoặc</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nhóm</a:t>
            </a:r>
            <a:r>
              <a:rPr lang="en-US" sz="2400" dirty="0">
                <a:solidFill>
                  <a:srgbClr val="0070C0"/>
                </a:solidFill>
              </a:rPr>
              <a:t> </a:t>
            </a:r>
            <a:r>
              <a:rPr lang="en-US" sz="2400" dirty="0" err="1">
                <a:solidFill>
                  <a:srgbClr val="0070C0"/>
                </a:solidFill>
              </a:rPr>
              <a:t>gửi</a:t>
            </a:r>
            <a:r>
              <a:rPr lang="en-US" sz="2400" dirty="0">
                <a:solidFill>
                  <a:srgbClr val="0070C0"/>
                </a:solidFill>
              </a:rPr>
              <a:t> </a:t>
            </a:r>
            <a:r>
              <a:rPr lang="en-US" sz="2400" dirty="0" err="1">
                <a:solidFill>
                  <a:srgbClr val="0070C0"/>
                </a:solidFill>
              </a:rPr>
              <a:t>bản</a:t>
            </a:r>
            <a:r>
              <a:rPr lang="en-US" sz="2400" dirty="0">
                <a:solidFill>
                  <a:srgbClr val="0070C0"/>
                </a:solidFill>
              </a:rPr>
              <a:t> </a:t>
            </a:r>
            <a:r>
              <a:rPr lang="en-US" sz="2400" dirty="0" err="1">
                <a:solidFill>
                  <a:srgbClr val="0070C0"/>
                </a:solidFill>
              </a:rPr>
              <a:t>sao</a:t>
            </a:r>
            <a:r>
              <a:rPr lang="en-US" sz="2400" dirty="0">
                <a:solidFill>
                  <a:srgbClr val="0070C0"/>
                </a:solidFill>
              </a:rPr>
              <a:t> </a:t>
            </a:r>
            <a:r>
              <a:rPr lang="en-US" sz="2400" dirty="0" err="1">
                <a:solidFill>
                  <a:srgbClr val="0070C0"/>
                </a:solidFill>
              </a:rPr>
              <a:t>của</a:t>
            </a:r>
            <a:r>
              <a:rPr lang="en-US" sz="2400" dirty="0">
                <a:solidFill>
                  <a:srgbClr val="0070C0"/>
                </a:solidFill>
              </a:rPr>
              <a:t> </a:t>
            </a:r>
            <a:r>
              <a:rPr lang="en-US" sz="2400" dirty="0" err="1">
                <a:solidFill>
                  <a:srgbClr val="0070C0"/>
                </a:solidFill>
              </a:rPr>
              <a:t>các</a:t>
            </a:r>
            <a:r>
              <a:rPr lang="en-US" sz="2400" dirty="0">
                <a:solidFill>
                  <a:srgbClr val="0070C0"/>
                </a:solidFill>
              </a:rPr>
              <a:t> </a:t>
            </a:r>
            <a:r>
              <a:rPr lang="en-US" sz="2400" dirty="0" err="1">
                <a:solidFill>
                  <a:srgbClr val="0070C0"/>
                </a:solidFill>
              </a:rPr>
              <a:t>ấn</a:t>
            </a:r>
            <a:r>
              <a:rPr lang="en-US" sz="2400" dirty="0">
                <a:solidFill>
                  <a:srgbClr val="0070C0"/>
                </a:solidFill>
              </a:rPr>
              <a:t> </a:t>
            </a:r>
            <a:r>
              <a:rPr lang="en-US" sz="2400" dirty="0" err="1">
                <a:solidFill>
                  <a:srgbClr val="0070C0"/>
                </a:solidFill>
              </a:rPr>
              <a:t>phẩm</a:t>
            </a:r>
            <a:r>
              <a:rPr lang="en-US" sz="2400" dirty="0">
                <a:solidFill>
                  <a:srgbClr val="0070C0"/>
                </a:solidFill>
              </a:rPr>
              <a:t> </a:t>
            </a:r>
            <a:r>
              <a:rPr lang="en-US" sz="2400" dirty="0" err="1">
                <a:solidFill>
                  <a:srgbClr val="0070C0"/>
                </a:solidFill>
              </a:rPr>
              <a:t>của</a:t>
            </a:r>
            <a:r>
              <a:rPr lang="en-US" sz="2400" dirty="0">
                <a:solidFill>
                  <a:srgbClr val="0070C0"/>
                </a:solidFill>
              </a:rPr>
              <a:t> </a:t>
            </a:r>
            <a:r>
              <a:rPr lang="en-US" sz="2400" dirty="0" err="1">
                <a:solidFill>
                  <a:srgbClr val="0070C0"/>
                </a:solidFill>
              </a:rPr>
              <a:t>họ</a:t>
            </a:r>
            <a:r>
              <a:rPr lang="en-US" sz="2400" dirty="0">
                <a:solidFill>
                  <a:srgbClr val="0070C0"/>
                </a:solidFill>
              </a:rPr>
              <a:t> </a:t>
            </a:r>
            <a:r>
              <a:rPr lang="en-US" sz="2400" dirty="0" err="1">
                <a:solidFill>
                  <a:srgbClr val="0070C0"/>
                </a:solidFill>
              </a:rPr>
              <a:t>đến</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kho</a:t>
            </a:r>
            <a:r>
              <a:rPr lang="en-US" sz="2400" dirty="0">
                <a:solidFill>
                  <a:srgbClr val="0070C0"/>
                </a:solidFill>
              </a:rPr>
              <a:t> </a:t>
            </a:r>
            <a:r>
              <a:rPr lang="en-US" sz="2400" dirty="0" err="1">
                <a:solidFill>
                  <a:srgbClr val="0070C0"/>
                </a:solidFill>
              </a:rPr>
              <a:t>lưu</a:t>
            </a:r>
            <a:r>
              <a:rPr lang="en-US" sz="2400" dirty="0">
                <a:solidFill>
                  <a:srgbClr val="0070C0"/>
                </a:solidFill>
              </a:rPr>
              <a:t> </a:t>
            </a:r>
            <a:r>
              <a:rPr lang="en-US" sz="2400" dirty="0" err="1">
                <a:solidFill>
                  <a:srgbClr val="0070C0"/>
                </a:solidFill>
              </a:rPr>
              <a:t>trữ</a:t>
            </a:r>
            <a:r>
              <a:rPr lang="en-US" sz="2400" dirty="0">
                <a:solidFill>
                  <a:srgbClr val="0070C0"/>
                </a:solidFill>
              </a:rPr>
              <a:t>, </a:t>
            </a:r>
            <a:r>
              <a:rPr lang="en-US" sz="2400" dirty="0" err="1">
                <a:solidFill>
                  <a:srgbClr val="0070C0"/>
                </a:solidFill>
              </a:rPr>
              <a:t>thường</a:t>
            </a:r>
            <a:r>
              <a:rPr lang="en-US" sz="2400" dirty="0">
                <a:solidFill>
                  <a:srgbClr val="0070C0"/>
                </a:solidFill>
              </a:rPr>
              <a:t> </a:t>
            </a:r>
            <a:r>
              <a:rPr lang="en-US" sz="2400" dirty="0" err="1">
                <a:solidFill>
                  <a:srgbClr val="0070C0"/>
                </a:solidFill>
              </a:rPr>
              <a:t>là</a:t>
            </a:r>
            <a:r>
              <a:rPr lang="en-US" sz="2400" dirty="0">
                <a:solidFill>
                  <a:srgbClr val="0070C0"/>
                </a:solidFill>
              </a:rPr>
              <a:t> </a:t>
            </a:r>
            <a:r>
              <a:rPr lang="en-US" sz="2400" dirty="0" err="1">
                <a:solidFill>
                  <a:srgbClr val="0070C0"/>
                </a:solidFill>
              </a:rPr>
              <a:t>một</a:t>
            </a:r>
            <a:r>
              <a:rPr lang="en-US" sz="2400" dirty="0">
                <a:solidFill>
                  <a:srgbClr val="0070C0"/>
                </a:solidFill>
              </a:rPr>
              <a:t> </a:t>
            </a:r>
            <a:r>
              <a:rPr lang="en-US" sz="2400" dirty="0" err="1">
                <a:solidFill>
                  <a:srgbClr val="0070C0"/>
                </a:solidFill>
              </a:rPr>
              <a:t>thư</a:t>
            </a:r>
            <a:r>
              <a:rPr lang="en-US" sz="2400" dirty="0">
                <a:solidFill>
                  <a:srgbClr val="0070C0"/>
                </a:solidFill>
              </a:rPr>
              <a:t> </a:t>
            </a:r>
            <a:r>
              <a:rPr lang="en-US" sz="2400" dirty="0" err="1">
                <a:solidFill>
                  <a:srgbClr val="0070C0"/>
                </a:solidFill>
              </a:rPr>
              <a:t>viện</a:t>
            </a:r>
            <a:r>
              <a:rPr lang="en-US" sz="2400" dirty="0">
                <a:solidFill>
                  <a:srgbClr val="0070C0"/>
                </a:solidFill>
              </a:rPr>
              <a:t> </a:t>
            </a:r>
            <a:r>
              <a:rPr lang="en-US" sz="2400" dirty="0"/>
              <a:t>[Wikipedia].</a:t>
            </a:r>
          </a:p>
          <a:p>
            <a:pPr marL="514350" indent="-285750" algn="just">
              <a:spcBef>
                <a:spcPts val="600"/>
              </a:spcBef>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rPr>
              <a:t>UNESCO và IFLA: </a:t>
            </a:r>
          </a:p>
          <a:p>
            <a:pPr marL="971550" lvl="1" indent="-285750" algn="just">
              <a:spcBef>
                <a:spcPts val="600"/>
              </a:spcBef>
              <a:buFont typeface="Wingdings" panose="05000000000000000000" pitchFamily="2" charset="2"/>
              <a:buChar char="§"/>
            </a:pPr>
            <a:r>
              <a:rPr lang="en-US" sz="2800" b="1" dirty="0" err="1">
                <a:ea typeface="Times New Roman" panose="02020603050405020304" pitchFamily="18" charset="0"/>
              </a:rPr>
              <a:t>L</a:t>
            </a:r>
            <a:r>
              <a:rPr lang="en-US" sz="2800" b="1" dirty="0" err="1">
                <a:effectLst/>
                <a:latin typeface="Times New Roman" panose="02020603050405020304" pitchFamily="18" charset="0"/>
                <a:ea typeface="Times New Roman" panose="02020603050405020304" pitchFamily="18" charset="0"/>
              </a:rPr>
              <a:t>ưu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chiểu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là</a:t>
            </a:r>
            <a:r>
              <a:rPr lang="en-US" sz="2800" b="1" dirty="0">
                <a:effectLst/>
                <a:latin typeface="Times New Roman" panose="02020603050405020304" pitchFamily="18" charset="0"/>
                <a:ea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rPr>
              <a:t>"</a:t>
            </a:r>
            <a:r>
              <a:rPr lang="en-US" sz="2800" b="1" i="1" dirty="0" err="1">
                <a:effectLst/>
                <a:latin typeface="Times New Roman" panose="02020603050405020304" pitchFamily="18" charset="0"/>
                <a:ea typeface="Times New Roman" panose="02020603050405020304" pitchFamily="18" charset="0"/>
              </a:rPr>
              <a:t>một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vụ</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luật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định</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yêu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bất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kỳ</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tổ</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chức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thương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mại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hoặc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cộng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nào</a:t>
            </a:r>
            <a:r>
              <a:rPr lang="en-US" sz="2800" b="1" i="1" dirty="0">
                <a:effectLst/>
                <a:latin typeface="Times New Roman" panose="02020603050405020304" pitchFamily="18" charset="0"/>
                <a:ea typeface="Times New Roman" panose="02020603050405020304" pitchFamily="18" charset="0"/>
              </a:rPr>
              <a:t> và </a:t>
            </a:r>
            <a:r>
              <a:rPr lang="en-US" sz="2800" b="1" i="1" dirty="0" err="1">
                <a:effectLst/>
                <a:latin typeface="Times New Roman" panose="02020603050405020304" pitchFamily="18" charset="0"/>
                <a:ea typeface="Times New Roman" panose="02020603050405020304" pitchFamily="18" charset="0"/>
              </a:rPr>
              <a:t>bất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kỳ</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cá</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nhân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nào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sản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xuất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bất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kỳ</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loại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tài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liệu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nào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dưới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dạng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nhiều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bản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sao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có</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vụ</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gửi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một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hoặc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nhiều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bản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sao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một</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tổ</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chức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quốc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gia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được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nhận</a:t>
            </a:r>
            <a:r>
              <a:rPr lang="en-US" sz="2800" b="1" i="1" dirty="0">
                <a:effectLst/>
                <a:latin typeface="Times New Roman" panose="02020603050405020304" pitchFamily="18" charset="0"/>
                <a:ea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rPr>
              <a:t>.</a:t>
            </a:r>
            <a:endParaRPr lang="en-US" sz="6000" b="1" dirty="0"/>
          </a:p>
        </p:txBody>
      </p:sp>
    </p:spTree>
    <p:extLst>
      <p:ext uri="{BB962C8B-B14F-4D97-AF65-F5344CB8AC3E}">
        <p14:creationId xmlns:p14="http://schemas.microsoft.com/office/powerpoint/2010/main" val="41968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DC96EE-AC91-4A7B-A079-BE4DC5B68905}"/>
              </a:ext>
            </a:extLst>
          </p:cNvPr>
          <p:cNvSpPr>
            <a:spLocks noGrp="1"/>
          </p:cNvSpPr>
          <p:nvPr>
            <p:ph type="title"/>
          </p:nvPr>
        </p:nvSpPr>
        <p:spPr>
          <a:xfrm>
            <a:off x="1294361" y="310534"/>
            <a:ext cx="9603275" cy="745148"/>
          </a:xfrm>
        </p:spPr>
        <p:txBody>
          <a:bodyPr/>
          <a:lstStyle/>
          <a:p>
            <a:r>
              <a:rPr lang="en-US" dirty="0" err="1"/>
              <a:t>Vai</a:t>
            </a:r>
            <a:r>
              <a:rPr lang="en-US" dirty="0"/>
              <a:t> </a:t>
            </a:r>
            <a:r>
              <a:rPr lang="en-US" dirty="0" err="1"/>
              <a:t>trò</a:t>
            </a:r>
            <a:r>
              <a:rPr lang="en-US" dirty="0"/>
              <a:t> </a:t>
            </a:r>
            <a:r>
              <a:rPr lang="en-US" dirty="0" err="1"/>
              <a:t>của</a:t>
            </a:r>
            <a:r>
              <a:rPr lang="en-US" dirty="0"/>
              <a:t> </a:t>
            </a:r>
            <a:r>
              <a:rPr lang="en-US" dirty="0" err="1"/>
              <a:t>lưu</a:t>
            </a:r>
            <a:r>
              <a:rPr lang="en-US" dirty="0"/>
              <a:t> </a:t>
            </a:r>
            <a:r>
              <a:rPr lang="en-US" dirty="0" err="1"/>
              <a:t>chiểu</a:t>
            </a:r>
            <a:endParaRPr lang="en-US" dirty="0"/>
          </a:p>
        </p:txBody>
      </p:sp>
      <p:sp>
        <p:nvSpPr>
          <p:cNvPr id="3" name="Content Placeholder 2">
            <a:extLst>
              <a:ext uri="{FF2B5EF4-FFF2-40B4-BE49-F238E27FC236}">
                <a16:creationId xmlns:a16="http://schemas.microsoft.com/office/drawing/2014/main" xmlns="" id="{ED96EDDF-A321-4B6C-8199-D5F15BCE59CC}"/>
              </a:ext>
            </a:extLst>
          </p:cNvPr>
          <p:cNvSpPr>
            <a:spLocks noGrp="1"/>
          </p:cNvSpPr>
          <p:nvPr>
            <p:ph idx="1"/>
          </p:nvPr>
        </p:nvSpPr>
        <p:spPr>
          <a:xfrm>
            <a:off x="499241" y="840828"/>
            <a:ext cx="11193517" cy="5185055"/>
          </a:xfrm>
        </p:spPr>
        <p:txBody>
          <a:bodyPr>
            <a:normAutofit fontScale="92500"/>
          </a:bodyPr>
          <a:lstStyle/>
          <a:p>
            <a:pPr indent="0" algn="just">
              <a:spcBef>
                <a:spcPts val="600"/>
              </a:spcBef>
              <a:buNone/>
            </a:pPr>
            <a:r>
              <a:rPr lang="en-US" sz="2400" dirty="0">
                <a:effectLst/>
                <a:latin typeface="Times New Roman" panose="02020603050405020304" pitchFamily="18" charset="0"/>
                <a:ea typeface="Times New Roman" panose="02020603050405020304" pitchFamily="18" charset="0"/>
              </a:rPr>
              <a:t>Theo IFLA:</a:t>
            </a:r>
          </a:p>
          <a:p>
            <a:pPr indent="457200" algn="just">
              <a:spcBef>
                <a:spcPts val="600"/>
              </a:spcBef>
            </a:pPr>
            <a:r>
              <a:rPr lang="en-US" sz="2400" dirty="0">
                <a:solidFill>
                  <a:srgbClr val="0070C0"/>
                </a:solidFill>
                <a:effectLst/>
                <a:latin typeface="Times New Roman" panose="02020603050405020304" pitchFamily="18" charset="0"/>
                <a:ea typeface="Times New Roman" panose="02020603050405020304" pitchFamily="18" charset="0"/>
              </a:rPr>
              <a:t>Thu </a:t>
            </a:r>
            <a:r>
              <a:rPr lang="en-US" sz="2400" dirty="0" err="1">
                <a:solidFill>
                  <a:srgbClr val="0070C0"/>
                </a:solidFill>
                <a:effectLst/>
                <a:latin typeface="Times New Roman" panose="02020603050405020304" pitchFamily="18" charset="0"/>
                <a:ea typeface="Times New Roman" panose="02020603050405020304" pitchFamily="18" charset="0"/>
              </a:rPr>
              <a:t>thập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toàn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diện</a:t>
            </a:r>
            <a:r>
              <a:rPr lang="en-US" sz="2400" dirty="0">
                <a:solidFill>
                  <a:srgbClr val="0070C0"/>
                </a:solidFill>
                <a:effectLst/>
                <a:latin typeface="Times New Roman" panose="02020603050405020304" pitchFamily="18" charset="0"/>
                <a:ea typeface="Times New Roman" panose="02020603050405020304" pitchFamily="18" charset="0"/>
              </a:rPr>
              <a:t> di </a:t>
            </a:r>
            <a:r>
              <a:rPr lang="en-US" sz="2400" dirty="0" err="1">
                <a:solidFill>
                  <a:srgbClr val="0070C0"/>
                </a:solidFill>
                <a:effectLst/>
                <a:latin typeface="Times New Roman" panose="02020603050405020304" pitchFamily="18" charset="0"/>
                <a:ea typeface="Times New Roman" panose="02020603050405020304" pitchFamily="18" charset="0"/>
              </a:rPr>
              <a:t>sản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tư</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liệu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của</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một</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quốc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gia</a:t>
            </a:r>
            <a:r>
              <a:rPr lang="en-US" sz="2400" dirty="0">
                <a:solidFill>
                  <a:srgbClr val="0070C0"/>
                </a:solidFill>
                <a:effectLst/>
                <a:latin typeface="Times New Roman" panose="02020603050405020304" pitchFamily="18" charset="0"/>
                <a:ea typeface="Times New Roman" panose="02020603050405020304" pitchFamily="18" charset="0"/>
              </a:rPr>
              <a:t>; </a:t>
            </a:r>
          </a:p>
          <a:p>
            <a:pPr indent="457200" algn="just">
              <a:spcBef>
                <a:spcPts val="600"/>
              </a:spcBef>
            </a:pPr>
            <a:r>
              <a:rPr lang="en-US" sz="2400" dirty="0">
                <a:solidFill>
                  <a:srgbClr val="0070C0"/>
                </a:solidFill>
                <a:ea typeface="Times New Roman" panose="02020603050405020304" pitchFamily="18" charset="0"/>
              </a:rPr>
              <a:t>C</a:t>
            </a:r>
            <a:r>
              <a:rPr lang="en-US" sz="2400" dirty="0">
                <a:solidFill>
                  <a:srgbClr val="0070C0"/>
                </a:solidFill>
                <a:effectLst/>
                <a:latin typeface="Times New Roman" panose="02020603050405020304" pitchFamily="18" charset="0"/>
                <a:ea typeface="Times New Roman" panose="02020603050405020304" pitchFamily="18" charset="0"/>
              </a:rPr>
              <a:t>ho </a:t>
            </a:r>
            <a:r>
              <a:rPr lang="en-US" sz="2400" dirty="0" err="1">
                <a:solidFill>
                  <a:srgbClr val="0070C0"/>
                </a:solidFill>
                <a:effectLst/>
                <a:latin typeface="Times New Roman" panose="02020603050405020304" pitchFamily="18" charset="0"/>
                <a:ea typeface="Times New Roman" panose="02020603050405020304" pitchFamily="18" charset="0"/>
              </a:rPr>
              <a:t>phép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biên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mục</a:t>
            </a:r>
            <a:r>
              <a:rPr lang="en-US" sz="2400" dirty="0">
                <a:solidFill>
                  <a:srgbClr val="0070C0"/>
                </a:solidFill>
                <a:effectLst/>
                <a:latin typeface="Times New Roman" panose="02020603050405020304" pitchFamily="18" charset="0"/>
                <a:ea typeface="Times New Roman" panose="02020603050405020304" pitchFamily="18" charset="0"/>
              </a:rPr>
              <a:t> và </a:t>
            </a:r>
            <a:r>
              <a:rPr lang="en-US" sz="2400" dirty="0" err="1">
                <a:solidFill>
                  <a:srgbClr val="0070C0"/>
                </a:solidFill>
                <a:effectLst/>
                <a:latin typeface="Times New Roman" panose="02020603050405020304" pitchFamily="18" charset="0"/>
                <a:ea typeface="Times New Roman" panose="02020603050405020304" pitchFamily="18" charset="0"/>
              </a:rPr>
              <a:t>lưu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giữ</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một</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cách</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tiêu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chuẩn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hóa</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toàn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diện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các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ấn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phẩm</a:t>
            </a:r>
            <a:endParaRPr lang="en-US" sz="2400" dirty="0">
              <a:solidFill>
                <a:srgbClr val="0070C0"/>
              </a:solidFill>
              <a:effectLst/>
              <a:latin typeface="Times New Roman" panose="02020603050405020304" pitchFamily="18" charset="0"/>
              <a:ea typeface="Times New Roman" panose="02020603050405020304" pitchFamily="18" charset="0"/>
            </a:endParaRPr>
          </a:p>
          <a:p>
            <a:pPr indent="457200" algn="just">
              <a:spcBef>
                <a:spcPts val="600"/>
              </a:spcBef>
            </a:pPr>
            <a:r>
              <a:rPr lang="en-US" sz="2400" dirty="0">
                <a:solidFill>
                  <a:srgbClr val="0070C0"/>
                </a:solidFill>
                <a:ea typeface="Times New Roman" panose="02020603050405020304" pitchFamily="18" charset="0"/>
              </a:rPr>
              <a:t>C</a:t>
            </a:r>
            <a:r>
              <a:rPr lang="en-US" sz="2400" dirty="0">
                <a:solidFill>
                  <a:srgbClr val="0070C0"/>
                </a:solidFill>
                <a:effectLst/>
                <a:latin typeface="Times New Roman" panose="02020603050405020304" pitchFamily="18" charset="0"/>
                <a:ea typeface="Times New Roman" panose="02020603050405020304" pitchFamily="18" charset="0"/>
              </a:rPr>
              <a:t>ho </a:t>
            </a:r>
            <a:r>
              <a:rPr lang="en-US" sz="2400" dirty="0" err="1">
                <a:solidFill>
                  <a:srgbClr val="0070C0"/>
                </a:solidFill>
                <a:effectLst/>
                <a:latin typeface="Times New Roman" panose="02020603050405020304" pitchFamily="18" charset="0"/>
                <a:ea typeface="Times New Roman" panose="02020603050405020304" pitchFamily="18" charset="0"/>
              </a:rPr>
              <a:t>phép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cơ</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quan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lư</a:t>
            </a:r>
            <a:r>
              <a:rPr lang="en-US" sz="2400" dirty="0" err="1">
                <a:solidFill>
                  <a:srgbClr val="0070C0"/>
                </a:solidFill>
                <a:ea typeface="Times New Roman" panose="02020603050405020304" pitchFamily="18" charset="0"/>
              </a:rPr>
              <a:t>u</a:t>
            </a:r>
            <a:r>
              <a:rPr lang="en-US" sz="2400" dirty="0">
                <a:solidFill>
                  <a:srgbClr val="0070C0"/>
                </a:solidFill>
                <a:ea typeface="Times New Roman" panose="02020603050405020304" pitchFamily="18" charset="0"/>
              </a:rPr>
              <a:t> </a:t>
            </a:r>
            <a:r>
              <a:rPr lang="en-US" sz="2400" dirty="0" err="1">
                <a:solidFill>
                  <a:srgbClr val="0070C0"/>
                </a:solidFill>
                <a:ea typeface="Times New Roman" panose="02020603050405020304" pitchFamily="18" charset="0"/>
              </a:rPr>
              <a:t>chiểu</a:t>
            </a:r>
            <a:r>
              <a:rPr lang="en-US" sz="2400" dirty="0">
                <a:solidFill>
                  <a:srgbClr val="0070C0"/>
                </a:solidFill>
                <a:ea typeface="Times New Roman" panose="02020603050405020304" pitchFamily="18" charset="0"/>
              </a:rPr>
              <a:t> </a:t>
            </a:r>
            <a:r>
              <a:rPr lang="en-US" sz="2400" dirty="0" err="1">
                <a:solidFill>
                  <a:srgbClr val="0070C0"/>
                </a:solidFill>
                <a:ea typeface="Times New Roman" panose="02020603050405020304" pitchFamily="18" charset="0"/>
              </a:rPr>
              <a:t>trở</a:t>
            </a:r>
            <a:r>
              <a:rPr lang="en-US" sz="2400" dirty="0">
                <a:solidFill>
                  <a:srgbClr val="0070C0"/>
                </a:solidFill>
                <a:ea typeface="Times New Roman" panose="02020603050405020304" pitchFamily="18" charset="0"/>
              </a:rPr>
              <a:t> </a:t>
            </a:r>
            <a:r>
              <a:rPr lang="en-US" sz="2400" dirty="0" err="1">
                <a:solidFill>
                  <a:srgbClr val="0070C0"/>
                </a:solidFill>
                <a:ea typeface="Times New Roman" panose="02020603050405020304" pitchFamily="18" charset="0"/>
              </a:rPr>
              <a:t>thành</a:t>
            </a:r>
            <a:r>
              <a:rPr lang="en-US" sz="2400" dirty="0">
                <a:solidFill>
                  <a:srgbClr val="0070C0"/>
                </a:solidFill>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trung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tâm</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tham</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khảo</a:t>
            </a:r>
            <a:r>
              <a:rPr lang="en-US" sz="2400" dirty="0">
                <a:solidFill>
                  <a:srgbClr val="0070C0"/>
                </a:solidFill>
                <a:effectLst/>
                <a:latin typeface="Times New Roman" panose="02020603050405020304" pitchFamily="18" charset="0"/>
                <a:ea typeface="Times New Roman" panose="02020603050405020304" pitchFamily="18" charset="0"/>
              </a:rPr>
              <a:t> và di </a:t>
            </a:r>
            <a:r>
              <a:rPr lang="en-US" sz="2400" dirty="0" err="1">
                <a:solidFill>
                  <a:srgbClr val="0070C0"/>
                </a:solidFill>
                <a:effectLst/>
                <a:latin typeface="Times New Roman" panose="02020603050405020304" pitchFamily="18" charset="0"/>
                <a:ea typeface="Times New Roman" panose="02020603050405020304" pitchFamily="18" charset="0"/>
              </a:rPr>
              <a:t>sản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tư</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liệu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quốc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gia</a:t>
            </a:r>
            <a:r>
              <a:rPr lang="en-US" sz="2400" dirty="0">
                <a:solidFill>
                  <a:srgbClr val="0070C0"/>
                </a:solidFill>
                <a:effectLst/>
                <a:latin typeface="Times New Roman" panose="02020603050405020304" pitchFamily="18" charset="0"/>
                <a:ea typeface="Times New Roman" panose="02020603050405020304" pitchFamily="18" charset="0"/>
              </a:rPr>
              <a:t>;</a:t>
            </a:r>
          </a:p>
          <a:p>
            <a:pPr indent="457200" algn="just">
              <a:spcBef>
                <a:spcPts val="600"/>
              </a:spcBef>
            </a:pPr>
            <a:r>
              <a:rPr lang="en-US" sz="2400" dirty="0" err="1">
                <a:solidFill>
                  <a:srgbClr val="0070C0"/>
                </a:solidFill>
                <a:ea typeface="Times New Roman" panose="02020603050405020304" pitchFamily="18" charset="0"/>
              </a:rPr>
              <a:t>Đả</a:t>
            </a:r>
            <a:r>
              <a:rPr lang="en-US" sz="2400" dirty="0" err="1">
                <a:solidFill>
                  <a:srgbClr val="0070C0"/>
                </a:solidFill>
                <a:effectLst/>
                <a:latin typeface="Times New Roman" panose="02020603050405020304" pitchFamily="18" charset="0"/>
                <a:ea typeface="Times New Roman" panose="02020603050405020304" pitchFamily="18" charset="0"/>
              </a:rPr>
              <a:t>m</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bảo</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sự</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tồn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tại</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lâu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dài</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của</a:t>
            </a:r>
            <a:r>
              <a:rPr lang="en-US" sz="2400" dirty="0">
                <a:solidFill>
                  <a:srgbClr val="0070C0"/>
                </a:solidFill>
                <a:effectLst/>
                <a:latin typeface="Times New Roman" panose="02020603050405020304" pitchFamily="18" charset="0"/>
                <a:ea typeface="Times New Roman" panose="02020603050405020304" pitchFamily="18" charset="0"/>
              </a:rPr>
              <a:t> di </a:t>
            </a:r>
            <a:r>
              <a:rPr lang="en-US" sz="2400" dirty="0" err="1">
                <a:solidFill>
                  <a:srgbClr val="0070C0"/>
                </a:solidFill>
                <a:effectLst/>
                <a:latin typeface="Times New Roman" panose="02020603050405020304" pitchFamily="18" charset="0"/>
                <a:ea typeface="Times New Roman" panose="02020603050405020304" pitchFamily="18" charset="0"/>
              </a:rPr>
              <a:t>sản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tư</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liệu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quốc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gia</a:t>
            </a:r>
            <a:r>
              <a:rPr lang="en-US" sz="2400" dirty="0">
                <a:solidFill>
                  <a:srgbClr val="0070C0"/>
                </a:solidFill>
                <a:effectLst/>
                <a:latin typeface="Times New Roman" panose="02020603050405020304" pitchFamily="18" charset="0"/>
                <a:ea typeface="Times New Roman" panose="02020603050405020304" pitchFamily="18" charset="0"/>
              </a:rPr>
              <a:t>; </a:t>
            </a:r>
          </a:p>
          <a:p>
            <a:pPr indent="457200" algn="just">
              <a:spcBef>
                <a:spcPts val="600"/>
              </a:spcBef>
            </a:pPr>
            <a:r>
              <a:rPr lang="en-US" sz="2400" dirty="0" err="1">
                <a:solidFill>
                  <a:srgbClr val="0070C0"/>
                </a:solidFill>
                <a:effectLst/>
                <a:latin typeface="Times New Roman" panose="02020603050405020304" pitchFamily="18" charset="0"/>
                <a:ea typeface="Times New Roman" panose="02020603050405020304" pitchFamily="18" charset="0"/>
              </a:rPr>
              <a:t>Cung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cấp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cơ</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sở</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cho</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quyền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tự</a:t>
            </a:r>
            <a:r>
              <a:rPr lang="en-US" sz="2400" dirty="0">
                <a:solidFill>
                  <a:srgbClr val="0070C0"/>
                </a:solidFill>
                <a:effectLst/>
                <a:latin typeface="Times New Roman" panose="02020603050405020304" pitchFamily="18" charset="0"/>
                <a:ea typeface="Times New Roman" panose="02020603050405020304" pitchFamily="18" charset="0"/>
              </a:rPr>
              <a:t> do </a:t>
            </a:r>
            <a:r>
              <a:rPr lang="en-US" sz="2400" dirty="0" err="1">
                <a:solidFill>
                  <a:srgbClr val="0070C0"/>
                </a:solidFill>
                <a:effectLst/>
                <a:latin typeface="Times New Roman" panose="02020603050405020304" pitchFamily="18" charset="0"/>
                <a:ea typeface="Times New Roman" panose="02020603050405020304" pitchFamily="18" charset="0"/>
              </a:rPr>
              <a:t>thông</a:t>
            </a:r>
            <a:r>
              <a:rPr lang="en-US" sz="2400" dirty="0">
                <a:solidFill>
                  <a:srgbClr val="0070C0"/>
                </a:solidFill>
                <a:effectLst/>
                <a:latin typeface="Times New Roman" panose="02020603050405020304" pitchFamily="18" charset="0"/>
                <a:ea typeface="Times New Roman" panose="02020603050405020304" pitchFamily="18" charset="0"/>
              </a:rPr>
              <a:t> tin và </a:t>
            </a:r>
            <a:r>
              <a:rPr lang="en-US" sz="2400" dirty="0" err="1">
                <a:solidFill>
                  <a:srgbClr val="0070C0"/>
                </a:solidFill>
                <a:effectLst/>
                <a:latin typeface="Times New Roman" panose="02020603050405020304" pitchFamily="18" charset="0"/>
                <a:ea typeface="Times New Roman" panose="02020603050405020304" pitchFamily="18" charset="0"/>
              </a:rPr>
              <a:t>cho</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sự</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duy</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trì</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quyền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công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dân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được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thông</a:t>
            </a:r>
            <a:r>
              <a:rPr lang="en-US" sz="2400" dirty="0">
                <a:solidFill>
                  <a:srgbClr val="0070C0"/>
                </a:solidFill>
                <a:effectLst/>
                <a:latin typeface="Times New Roman" panose="02020603050405020304" pitchFamily="18" charset="0"/>
                <a:ea typeface="Times New Roman" panose="02020603050405020304" pitchFamily="18" charset="0"/>
              </a:rPr>
              <a:t> tin (informed citizenry).</a:t>
            </a:r>
          </a:p>
          <a:p>
            <a:pPr indent="0" algn="just">
              <a:spcBef>
                <a:spcPts val="600"/>
              </a:spcBef>
              <a:buNone/>
            </a:pPr>
            <a:r>
              <a:rPr lang="en-US" sz="2400" dirty="0">
                <a:effectLst/>
                <a:latin typeface="Times New Roman" panose="02020603050405020304" pitchFamily="18" charset="0"/>
                <a:ea typeface="Times New Roman" panose="02020603050405020304" pitchFamily="18" charset="0"/>
              </a:rPr>
              <a:t>TS Lê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lưu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rPr>
              <a:t>:</a:t>
            </a:r>
          </a:p>
          <a:p>
            <a:pPr indent="457200" algn="just">
              <a:spcBef>
                <a:spcPts val="600"/>
              </a:spcBef>
            </a:pPr>
            <a:r>
              <a:rPr lang="en-US" sz="2400" dirty="0" err="1">
                <a:solidFill>
                  <a:srgbClr val="0070C0"/>
                </a:solidFill>
                <a:effectLst/>
                <a:latin typeface="Times New Roman" panose="02020603050405020304" pitchFamily="18" charset="0"/>
                <a:ea typeface="Times New Roman" panose="02020603050405020304" pitchFamily="18" charset="0"/>
              </a:rPr>
              <a:t>hỗ</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trợ</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cung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cấp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chứng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cứ</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phân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giải</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trong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các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vụ</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kiện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về</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quyền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tác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giả</a:t>
            </a:r>
            <a:r>
              <a:rPr lang="en-US" sz="2400" dirty="0">
                <a:solidFill>
                  <a:srgbClr val="0070C0"/>
                </a:solidFill>
                <a:effectLst/>
                <a:latin typeface="Times New Roman" panose="02020603050405020304" pitchFamily="18" charset="0"/>
                <a:ea typeface="Times New Roman" panose="02020603050405020304" pitchFamily="18" charset="0"/>
              </a:rPr>
              <a:t>;</a:t>
            </a:r>
          </a:p>
          <a:p>
            <a:pPr indent="457200" algn="just">
              <a:spcBef>
                <a:spcPts val="600"/>
              </a:spcBef>
            </a:pPr>
            <a:r>
              <a:rPr lang="en-US" sz="2400" dirty="0" err="1">
                <a:solidFill>
                  <a:srgbClr val="0070C0"/>
                </a:solidFill>
                <a:effectLst/>
                <a:latin typeface="Times New Roman" panose="02020603050405020304" pitchFamily="18" charset="0"/>
                <a:ea typeface="Times New Roman" panose="02020603050405020304" pitchFamily="18" charset="0"/>
              </a:rPr>
              <a:t>giúp</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nhiều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gia</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đình</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dòng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tộc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tìm</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thấy</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những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tác</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phẩm</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mà</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tiền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nhân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mình</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đã</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sáng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tạo</a:t>
            </a:r>
            <a:r>
              <a:rPr lang="en-US" sz="2400" dirty="0">
                <a:solidFill>
                  <a:srgbClr val="0070C0"/>
                </a:solidFill>
                <a:effectLst/>
                <a:latin typeface="Times New Roman" panose="02020603050405020304" pitchFamily="18" charset="0"/>
                <a:ea typeface="Times New Roman" panose="02020603050405020304" pitchFamily="18" charset="0"/>
              </a:rPr>
              <a:t> và </a:t>
            </a:r>
            <a:r>
              <a:rPr lang="en-US" sz="2400" dirty="0" err="1">
                <a:solidFill>
                  <a:srgbClr val="0070C0"/>
                </a:solidFill>
                <a:effectLst/>
                <a:latin typeface="Times New Roman" panose="02020603050405020304" pitchFamily="18" charset="0"/>
                <a:ea typeface="Times New Roman" panose="02020603050405020304" pitchFamily="18" charset="0"/>
              </a:rPr>
              <a:t>công</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bố</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trước</a:t>
            </a:r>
            <a:r>
              <a:rPr lang="en-US" sz="2400" dirty="0">
                <a:solidFill>
                  <a:srgbClr val="0070C0"/>
                </a:solidFill>
                <a:effectLst/>
                <a:latin typeface="Times New Roman" panose="02020603050405020304" pitchFamily="18" charset="0"/>
                <a:ea typeface="Times New Roman" panose="02020603050405020304" pitchFamily="18" charset="0"/>
              </a:rPr>
              <a:t> kia</a:t>
            </a:r>
            <a:endParaRPr lang="en-US" sz="4800" dirty="0">
              <a:solidFill>
                <a:srgbClr val="0070C0"/>
              </a:solidFill>
            </a:endParaRPr>
          </a:p>
        </p:txBody>
      </p:sp>
    </p:spTree>
    <p:extLst>
      <p:ext uri="{BB962C8B-B14F-4D97-AF65-F5344CB8AC3E}">
        <p14:creationId xmlns:p14="http://schemas.microsoft.com/office/powerpoint/2010/main" val="378502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40DFD4-B003-40FC-8C02-09A75F8A68BD}"/>
              </a:ext>
            </a:extLst>
          </p:cNvPr>
          <p:cNvSpPr>
            <a:spLocks noGrp="1"/>
          </p:cNvSpPr>
          <p:nvPr>
            <p:ph type="title"/>
          </p:nvPr>
        </p:nvSpPr>
        <p:spPr/>
        <p:txBody>
          <a:bodyPr/>
          <a:lstStyle/>
          <a:p>
            <a:r>
              <a:rPr lang="en-US" dirty="0"/>
              <a:t>Quan </a:t>
            </a:r>
            <a:r>
              <a:rPr lang="en-US" dirty="0" err="1"/>
              <a:t>niệm</a:t>
            </a:r>
            <a:r>
              <a:rPr lang="en-US" dirty="0"/>
              <a:t> </a:t>
            </a:r>
            <a:r>
              <a:rPr lang="en-US" dirty="0" err="1"/>
              <a:t>lưu</a:t>
            </a:r>
            <a:r>
              <a:rPr lang="en-US" dirty="0"/>
              <a:t> </a:t>
            </a:r>
            <a:r>
              <a:rPr lang="en-US" dirty="0" err="1"/>
              <a:t>chiểu</a:t>
            </a:r>
            <a:r>
              <a:rPr lang="en-US" dirty="0"/>
              <a:t> </a:t>
            </a:r>
            <a:r>
              <a:rPr lang="en-US" dirty="0" err="1"/>
              <a:t>của</a:t>
            </a:r>
            <a:r>
              <a:rPr lang="en-US" dirty="0"/>
              <a:t> </a:t>
            </a:r>
            <a:r>
              <a:rPr lang="en-US" dirty="0" err="1"/>
              <a:t>Việt</a:t>
            </a:r>
            <a:r>
              <a:rPr lang="en-US" dirty="0"/>
              <a:t> Nam</a:t>
            </a:r>
          </a:p>
        </p:txBody>
      </p:sp>
      <p:sp>
        <p:nvSpPr>
          <p:cNvPr id="3" name="Content Placeholder 2">
            <a:extLst>
              <a:ext uri="{FF2B5EF4-FFF2-40B4-BE49-F238E27FC236}">
                <a16:creationId xmlns:a16="http://schemas.microsoft.com/office/drawing/2014/main" xmlns="" id="{AD093185-91C2-4563-99A6-6EB04466596E}"/>
              </a:ext>
            </a:extLst>
          </p:cNvPr>
          <p:cNvSpPr>
            <a:spLocks noGrp="1"/>
          </p:cNvSpPr>
          <p:nvPr>
            <p:ph idx="1"/>
          </p:nvPr>
        </p:nvSpPr>
        <p:spPr>
          <a:xfrm>
            <a:off x="609600" y="1408386"/>
            <a:ext cx="11309131" cy="4645095"/>
          </a:xfrm>
        </p:spPr>
        <p:txBody>
          <a:bodyPr>
            <a:normAutofit/>
          </a:bodyPr>
          <a:lstStyle/>
          <a:p>
            <a:r>
              <a:rPr lang="nl-NL" sz="2800" dirty="0">
                <a:effectLst/>
                <a:latin typeface="Times New Roman" panose="02020603050405020304" pitchFamily="18" charset="0"/>
                <a:ea typeface="Times New Roman" panose="02020603050405020304" pitchFamily="18" charset="0"/>
              </a:rPr>
              <a:t>Luật Xuất bản năm 2012: </a:t>
            </a:r>
            <a:r>
              <a:rPr lang="nl-NL" sz="2800" b="1" i="1" dirty="0">
                <a:solidFill>
                  <a:srgbClr val="0070C0"/>
                </a:solidFill>
                <a:effectLst/>
                <a:latin typeface="Times New Roman" panose="02020603050405020304" pitchFamily="18" charset="0"/>
                <a:ea typeface="Times New Roman" panose="02020603050405020304" pitchFamily="18" charset="0"/>
              </a:rPr>
              <a:t>lưu chiểu được hiểu là "việc nộp xuất bản phẩm để lưu giữ, đối chiếu, kiểm tra, thẩm định"</a:t>
            </a:r>
            <a:r>
              <a:rPr lang="nl-NL" sz="2800" b="1" dirty="0">
                <a:solidFill>
                  <a:srgbClr val="0070C0"/>
                </a:solidFill>
                <a:effectLst/>
                <a:latin typeface="Times New Roman" panose="02020603050405020304" pitchFamily="18" charset="0"/>
                <a:ea typeface="Times New Roman" panose="02020603050405020304" pitchFamily="18" charset="0"/>
              </a:rPr>
              <a:t> </a:t>
            </a:r>
          </a:p>
          <a:p>
            <a:r>
              <a:rPr lang="nl-NL" sz="2800" dirty="0">
                <a:effectLst/>
                <a:latin typeface="Times New Roman" panose="02020603050405020304" pitchFamily="18" charset="0"/>
                <a:ea typeface="Times New Roman" panose="02020603050405020304" pitchFamily="18" charset="0"/>
              </a:rPr>
              <a:t>phân biệt khái niệm </a:t>
            </a:r>
            <a:r>
              <a:rPr lang="nl-NL" sz="2800" dirty="0">
                <a:solidFill>
                  <a:srgbClr val="0070C0"/>
                </a:solidFill>
                <a:effectLst/>
                <a:latin typeface="Times New Roman" panose="02020603050405020304" pitchFamily="18" charset="0"/>
                <a:ea typeface="Times New Roman" panose="02020603050405020304" pitchFamily="18" charset="0"/>
              </a:rPr>
              <a:t>"nộp lưu chiểu" </a:t>
            </a:r>
            <a:r>
              <a:rPr lang="nl-NL" sz="2800" dirty="0">
                <a:effectLst/>
                <a:latin typeface="Times New Roman" panose="02020603050405020304" pitchFamily="18" charset="0"/>
                <a:ea typeface="Times New Roman" panose="02020603050405020304" pitchFamily="18" charset="0"/>
              </a:rPr>
              <a:t>và </a:t>
            </a:r>
            <a:r>
              <a:rPr lang="nl-NL" sz="2800" dirty="0">
                <a:solidFill>
                  <a:srgbClr val="0070C0"/>
                </a:solidFill>
                <a:effectLst/>
                <a:latin typeface="Times New Roman" panose="02020603050405020304" pitchFamily="18" charset="0"/>
                <a:ea typeface="Times New Roman" panose="02020603050405020304" pitchFamily="18" charset="0"/>
              </a:rPr>
              <a:t>"nộp xuất bản phẩm" </a:t>
            </a:r>
            <a:r>
              <a:rPr lang="nl-NL" sz="2800" dirty="0">
                <a:effectLst/>
                <a:latin typeface="Times New Roman" panose="02020603050405020304" pitchFamily="18" charset="0"/>
                <a:ea typeface="Times New Roman" panose="02020603050405020304" pitchFamily="18" charset="0"/>
              </a:rPr>
              <a:t>(nộp thông thường) khi quy định </a:t>
            </a:r>
            <a:r>
              <a:rPr lang="nl-NL" sz="2800" dirty="0">
                <a:solidFill>
                  <a:srgbClr val="0070C0"/>
                </a:solidFill>
                <a:effectLst/>
                <a:latin typeface="Times New Roman" panose="02020603050405020304" pitchFamily="18" charset="0"/>
                <a:ea typeface="Times New Roman" panose="02020603050405020304" pitchFamily="18" charset="0"/>
              </a:rPr>
              <a:t>"</a:t>
            </a:r>
            <a:r>
              <a:rPr lang="nl-NL" sz="2800" b="1" i="1" dirty="0">
                <a:solidFill>
                  <a:srgbClr val="0070C0"/>
                </a:solidFill>
                <a:effectLst/>
                <a:latin typeface="Times New Roman" panose="02020603050405020304" pitchFamily="18" charset="0"/>
                <a:ea typeface="Times New Roman" panose="02020603050405020304" pitchFamily="18" charset="0"/>
              </a:rPr>
              <a:t>Tất cả xuất bản phẩm phải nộp lưu chiểu cho cơ quan quản lý nhà nước về hoạt động xuất bản…</a:t>
            </a:r>
            <a:r>
              <a:rPr lang="nl-NL" sz="2800" dirty="0">
                <a:solidFill>
                  <a:srgbClr val="0070C0"/>
                </a:solidFill>
                <a:effectLst/>
                <a:latin typeface="Times New Roman" panose="02020603050405020304" pitchFamily="18" charset="0"/>
                <a:ea typeface="Times New Roman" panose="02020603050405020304" pitchFamily="18" charset="0"/>
              </a:rPr>
              <a:t>"</a:t>
            </a:r>
            <a:r>
              <a:rPr lang="nl-NL" sz="2800" dirty="0">
                <a:effectLst/>
                <a:latin typeface="Times New Roman" panose="02020603050405020304" pitchFamily="18" charset="0"/>
                <a:ea typeface="Times New Roman" panose="02020603050405020304" pitchFamily="18" charset="0"/>
              </a:rPr>
              <a:t> (Khoản 1 điều 28 Luật Xuất bản) và "nhà xuất bản, cơ quan, tổ chức được phép xuất bản </a:t>
            </a:r>
            <a:r>
              <a:rPr lang="nl-NL" sz="2800" b="1" i="1" dirty="0">
                <a:solidFill>
                  <a:srgbClr val="0070C0"/>
                </a:solidFill>
                <a:effectLst/>
                <a:latin typeface="Times New Roman" panose="02020603050405020304" pitchFamily="18" charset="0"/>
                <a:ea typeface="Times New Roman" panose="02020603050405020304" pitchFamily="18" charset="0"/>
              </a:rPr>
              <a:t>phải nộp ba bản cho Thư viện Quốc gia</a:t>
            </a:r>
            <a:r>
              <a:rPr lang="nl-NL" sz="2800" dirty="0">
                <a:effectLst/>
                <a:latin typeface="Times New Roman" panose="02020603050405020304" pitchFamily="18" charset="0"/>
                <a:ea typeface="Times New Roman" panose="02020603050405020304" pitchFamily="18" charset="0"/>
              </a:rPr>
              <a:t>; trường hợp số lượng in dưới ba trăm bản thì nộp hai bản" (Khoản 2 Điều 28 Luật Xuất bản). </a:t>
            </a:r>
            <a:endParaRPr lang="en-US" sz="2800" dirty="0">
              <a:solidFill>
                <a:srgbClr val="0070C0"/>
              </a:solidFill>
            </a:endParaRPr>
          </a:p>
        </p:txBody>
      </p:sp>
    </p:spTree>
    <p:extLst>
      <p:ext uri="{BB962C8B-B14F-4D97-AF65-F5344CB8AC3E}">
        <p14:creationId xmlns:p14="http://schemas.microsoft.com/office/powerpoint/2010/main" val="111781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3E5DFC-CF59-4D18-89F9-33FE1EDE4D0E}"/>
              </a:ext>
            </a:extLst>
          </p:cNvPr>
          <p:cNvSpPr>
            <a:spLocks noGrp="1"/>
          </p:cNvSpPr>
          <p:nvPr>
            <p:ph type="title"/>
          </p:nvPr>
        </p:nvSpPr>
        <p:spPr/>
        <p:txBody>
          <a:bodyPr>
            <a:normAutofit fontScale="90000"/>
          </a:bodyPr>
          <a:lstStyle/>
          <a:p>
            <a:r>
              <a:rPr lang="en-US" dirty="0" err="1"/>
              <a:t>Khác</a:t>
            </a:r>
            <a:r>
              <a:rPr lang="en-US" dirty="0"/>
              <a:t> </a:t>
            </a:r>
            <a:r>
              <a:rPr lang="en-US" dirty="0" err="1"/>
              <a:t>biệt</a:t>
            </a:r>
            <a:r>
              <a:rPr lang="en-US" dirty="0"/>
              <a:t> </a:t>
            </a:r>
            <a:r>
              <a:rPr lang="en-US" dirty="0" err="1"/>
              <a:t>về</a:t>
            </a:r>
            <a:r>
              <a:rPr lang="en-US" dirty="0"/>
              <a:t> </a:t>
            </a:r>
            <a:r>
              <a:rPr lang="en-US" dirty="0" err="1"/>
              <a:t>lưu</a:t>
            </a:r>
            <a:r>
              <a:rPr lang="en-US" dirty="0"/>
              <a:t> </a:t>
            </a:r>
            <a:r>
              <a:rPr lang="en-US" dirty="0" err="1"/>
              <a:t>chiểu</a:t>
            </a:r>
            <a:r>
              <a:rPr lang="en-US" dirty="0"/>
              <a:t> </a:t>
            </a:r>
            <a:r>
              <a:rPr lang="en-US" dirty="0" err="1"/>
              <a:t>của</a:t>
            </a:r>
            <a:r>
              <a:rPr lang="en-US" dirty="0"/>
              <a:t> VN </a:t>
            </a:r>
            <a:r>
              <a:rPr lang="en-US" dirty="0" err="1"/>
              <a:t>với</a:t>
            </a:r>
            <a:r>
              <a:rPr lang="en-US" dirty="0"/>
              <a:t> </a:t>
            </a:r>
            <a:r>
              <a:rPr lang="en-US" dirty="0" err="1"/>
              <a:t>thế</a:t>
            </a:r>
            <a:r>
              <a:rPr lang="en-US" dirty="0"/>
              <a:t> </a:t>
            </a:r>
            <a:r>
              <a:rPr lang="en-US" dirty="0" err="1"/>
              <a:t>giới</a:t>
            </a:r>
            <a:endParaRPr lang="en-US" dirty="0"/>
          </a:p>
        </p:txBody>
      </p:sp>
      <p:sp>
        <p:nvSpPr>
          <p:cNvPr id="3" name="Content Placeholder 2">
            <a:extLst>
              <a:ext uri="{FF2B5EF4-FFF2-40B4-BE49-F238E27FC236}">
                <a16:creationId xmlns:a16="http://schemas.microsoft.com/office/drawing/2014/main" xmlns="" id="{A38D5704-7646-401D-84C3-B6517D6B7712}"/>
              </a:ext>
            </a:extLst>
          </p:cNvPr>
          <p:cNvSpPr>
            <a:spLocks noGrp="1"/>
          </p:cNvSpPr>
          <p:nvPr>
            <p:ph idx="1"/>
          </p:nvPr>
        </p:nvSpPr>
        <p:spPr>
          <a:xfrm>
            <a:off x="548641" y="1714617"/>
            <a:ext cx="4958780" cy="4435925"/>
          </a:xfrm>
          <a:solidFill>
            <a:schemeClr val="accent6">
              <a:lumMod val="20000"/>
              <a:lumOff val="80000"/>
            </a:schemeClr>
          </a:solidFill>
          <a:ln>
            <a:solidFill>
              <a:schemeClr val="tx1"/>
            </a:solidFill>
          </a:ln>
        </p:spPr>
        <p:txBody>
          <a:bodyPr>
            <a:normAutofit/>
          </a:bodyPr>
          <a:lstStyle/>
          <a:p>
            <a:pPr marL="0" indent="0" algn="ctr">
              <a:buNone/>
            </a:pPr>
            <a:r>
              <a:rPr lang="en-US" dirty="0" err="1"/>
              <a:t>Thế</a:t>
            </a:r>
            <a:r>
              <a:rPr lang="en-US" dirty="0"/>
              <a:t> </a:t>
            </a:r>
            <a:r>
              <a:rPr lang="en-US" dirty="0" err="1"/>
              <a:t>giới</a:t>
            </a:r>
            <a:endParaRPr lang="en-US" dirty="0"/>
          </a:p>
          <a:p>
            <a:r>
              <a:rPr lang="en-US" dirty="0" err="1">
                <a:solidFill>
                  <a:srgbClr val="0070C0"/>
                </a:solidFill>
              </a:rPr>
              <a:t>Bảo</a:t>
            </a:r>
            <a:r>
              <a:rPr lang="en-US" dirty="0">
                <a:solidFill>
                  <a:srgbClr val="0070C0"/>
                </a:solidFill>
              </a:rPr>
              <a:t> </a:t>
            </a:r>
            <a:r>
              <a:rPr lang="en-US" dirty="0" err="1">
                <a:solidFill>
                  <a:srgbClr val="0070C0"/>
                </a:solidFill>
              </a:rPr>
              <a:t>tồn</a:t>
            </a:r>
            <a:r>
              <a:rPr lang="en-US" dirty="0">
                <a:solidFill>
                  <a:srgbClr val="0070C0"/>
                </a:solidFill>
              </a:rPr>
              <a:t> di </a:t>
            </a:r>
            <a:r>
              <a:rPr lang="en-US" dirty="0" err="1">
                <a:solidFill>
                  <a:srgbClr val="0070C0"/>
                </a:solidFill>
              </a:rPr>
              <a:t>sản</a:t>
            </a:r>
            <a:r>
              <a:rPr lang="en-US" dirty="0">
                <a:solidFill>
                  <a:srgbClr val="0070C0"/>
                </a:solidFill>
              </a:rPr>
              <a:t> </a:t>
            </a:r>
            <a:r>
              <a:rPr lang="en-US" dirty="0" err="1">
                <a:solidFill>
                  <a:srgbClr val="0070C0"/>
                </a:solidFill>
              </a:rPr>
              <a:t>tư</a:t>
            </a:r>
            <a:r>
              <a:rPr lang="en-US" dirty="0">
                <a:solidFill>
                  <a:srgbClr val="0070C0"/>
                </a:solidFill>
              </a:rPr>
              <a:t> </a:t>
            </a:r>
            <a:r>
              <a:rPr lang="en-US" dirty="0" err="1">
                <a:solidFill>
                  <a:srgbClr val="0070C0"/>
                </a:solidFill>
              </a:rPr>
              <a:t>liệu</a:t>
            </a:r>
            <a:endParaRPr lang="en-US" dirty="0">
              <a:solidFill>
                <a:srgbClr val="0070C0"/>
              </a:solidFill>
            </a:endParaRPr>
          </a:p>
          <a:p>
            <a:r>
              <a:rPr lang="en-US" dirty="0" err="1">
                <a:solidFill>
                  <a:srgbClr val="0070C0"/>
                </a:solidFill>
              </a:rPr>
              <a:t>Tổ</a:t>
            </a:r>
            <a:r>
              <a:rPr lang="en-US" dirty="0">
                <a:solidFill>
                  <a:srgbClr val="0070C0"/>
                </a:solidFill>
              </a:rPr>
              <a:t> </a:t>
            </a:r>
            <a:r>
              <a:rPr lang="en-US" dirty="0" err="1">
                <a:solidFill>
                  <a:srgbClr val="0070C0"/>
                </a:solidFill>
              </a:rPr>
              <a:t>chức</a:t>
            </a:r>
            <a:r>
              <a:rPr lang="en-US" dirty="0">
                <a:solidFill>
                  <a:srgbClr val="0070C0"/>
                </a:solidFill>
              </a:rPr>
              <a:t> </a:t>
            </a:r>
            <a:r>
              <a:rPr lang="en-US" dirty="0" err="1">
                <a:solidFill>
                  <a:srgbClr val="0070C0"/>
                </a:solidFill>
              </a:rPr>
              <a:t>lưu</a:t>
            </a:r>
            <a:r>
              <a:rPr lang="en-US" dirty="0">
                <a:solidFill>
                  <a:srgbClr val="0070C0"/>
                </a:solidFill>
              </a:rPr>
              <a:t> </a:t>
            </a:r>
            <a:r>
              <a:rPr lang="en-US" dirty="0" err="1">
                <a:solidFill>
                  <a:srgbClr val="0070C0"/>
                </a:solidFill>
              </a:rPr>
              <a:t>chiểu</a:t>
            </a:r>
            <a:r>
              <a:rPr lang="en-US" dirty="0">
                <a:solidFill>
                  <a:srgbClr val="0070C0"/>
                </a:solidFill>
              </a:rPr>
              <a:t>: </a:t>
            </a:r>
            <a:r>
              <a:rPr lang="en-US" b="1" i="1" dirty="0" err="1">
                <a:solidFill>
                  <a:srgbClr val="0070C0"/>
                </a:solidFill>
              </a:rPr>
              <a:t>đa</a:t>
            </a:r>
            <a:r>
              <a:rPr lang="en-US" b="1" i="1" dirty="0">
                <a:solidFill>
                  <a:srgbClr val="0070C0"/>
                </a:solidFill>
              </a:rPr>
              <a:t> </a:t>
            </a:r>
            <a:r>
              <a:rPr lang="en-US" b="1" i="1" dirty="0" err="1">
                <a:solidFill>
                  <a:srgbClr val="0070C0"/>
                </a:solidFill>
              </a:rPr>
              <a:t>số</a:t>
            </a:r>
            <a:r>
              <a:rPr lang="en-US" b="1" i="1" dirty="0">
                <a:solidFill>
                  <a:srgbClr val="0070C0"/>
                </a:solidFill>
              </a:rPr>
              <a:t> </a:t>
            </a:r>
            <a:r>
              <a:rPr lang="en-US" b="1" i="1" dirty="0" err="1">
                <a:solidFill>
                  <a:srgbClr val="0070C0"/>
                </a:solidFill>
              </a:rPr>
              <a:t>là</a:t>
            </a:r>
            <a:r>
              <a:rPr lang="en-US" b="1" i="1" dirty="0">
                <a:solidFill>
                  <a:srgbClr val="0070C0"/>
                </a:solidFill>
              </a:rPr>
              <a:t> TVQG, </a:t>
            </a:r>
            <a:r>
              <a:rPr lang="en-US" b="1" i="1" dirty="0" err="1">
                <a:solidFill>
                  <a:srgbClr val="0070C0"/>
                </a:solidFill>
              </a:rPr>
              <a:t>thư</a:t>
            </a:r>
            <a:r>
              <a:rPr lang="en-US" b="1" i="1" dirty="0">
                <a:solidFill>
                  <a:srgbClr val="0070C0"/>
                </a:solidFill>
              </a:rPr>
              <a:t> </a:t>
            </a:r>
            <a:r>
              <a:rPr lang="en-US" b="1" i="1" dirty="0" err="1">
                <a:solidFill>
                  <a:srgbClr val="0070C0"/>
                </a:solidFill>
              </a:rPr>
              <a:t>viện</a:t>
            </a:r>
            <a:r>
              <a:rPr lang="en-US" b="1" i="1" dirty="0">
                <a:solidFill>
                  <a:srgbClr val="0070C0"/>
                </a:solidFill>
              </a:rPr>
              <a:t> </a:t>
            </a:r>
            <a:r>
              <a:rPr lang="en-US" b="1" i="1" dirty="0" err="1">
                <a:solidFill>
                  <a:srgbClr val="0070C0"/>
                </a:solidFill>
              </a:rPr>
              <a:t>lớn</a:t>
            </a:r>
            <a:r>
              <a:rPr lang="en-US" b="1" i="1" dirty="0">
                <a:solidFill>
                  <a:srgbClr val="0070C0"/>
                </a:solidFill>
              </a:rPr>
              <a:t>, TT </a:t>
            </a:r>
            <a:r>
              <a:rPr lang="en-US" b="1" i="1" dirty="0" err="1">
                <a:solidFill>
                  <a:srgbClr val="0070C0"/>
                </a:solidFill>
              </a:rPr>
              <a:t>lưu</a:t>
            </a:r>
            <a:r>
              <a:rPr lang="en-US" b="1" i="1" dirty="0">
                <a:solidFill>
                  <a:srgbClr val="0070C0"/>
                </a:solidFill>
              </a:rPr>
              <a:t> </a:t>
            </a:r>
            <a:r>
              <a:rPr lang="en-US" b="1" i="1" dirty="0" err="1">
                <a:solidFill>
                  <a:srgbClr val="0070C0"/>
                </a:solidFill>
              </a:rPr>
              <a:t>trữ</a:t>
            </a:r>
            <a:r>
              <a:rPr lang="en-US" b="1" i="1" dirty="0">
                <a:solidFill>
                  <a:srgbClr val="0070C0"/>
                </a:solidFill>
              </a:rPr>
              <a:t> </a:t>
            </a:r>
          </a:p>
        </p:txBody>
      </p:sp>
      <p:sp>
        <p:nvSpPr>
          <p:cNvPr id="4" name="Content Placeholder 2">
            <a:extLst>
              <a:ext uri="{FF2B5EF4-FFF2-40B4-BE49-F238E27FC236}">
                <a16:creationId xmlns:a16="http://schemas.microsoft.com/office/drawing/2014/main" xmlns="" id="{948889FA-97B5-4EAD-B095-B57DE3B065CE}"/>
              </a:ext>
            </a:extLst>
          </p:cNvPr>
          <p:cNvSpPr txBox="1">
            <a:spLocks/>
          </p:cNvSpPr>
          <p:nvPr/>
        </p:nvSpPr>
        <p:spPr>
          <a:xfrm>
            <a:off x="5882641" y="1714617"/>
            <a:ext cx="4958780" cy="4435925"/>
          </a:xfrm>
          <a:prstGeom prst="rect">
            <a:avLst/>
          </a:prstGeom>
          <a:solidFill>
            <a:schemeClr val="accent4">
              <a:lumMod val="20000"/>
              <a:lumOff val="80000"/>
            </a:schemeClr>
          </a:solidFill>
          <a:ln>
            <a:solidFill>
              <a:schemeClr val="tx1"/>
            </a:solidFill>
          </a:ln>
        </p:spPr>
        <p:txBody>
          <a:bodyPr vert="horz" lIns="91440" tIns="45720" rIns="91440" bIns="45720" rtlCol="0" anchor="t">
            <a:normAutofit fontScale="85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4000" kern="1200">
                <a:solidFill>
                  <a:srgbClr val="C00000"/>
                </a:solidFill>
                <a:effectLst/>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3600" kern="1200" cap="none" baseline="0">
                <a:solidFill>
                  <a:srgbClr val="002060"/>
                </a:solidFill>
                <a:effectLst/>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3200" kern="1200">
                <a:solidFill>
                  <a:srgbClr val="FF0000"/>
                </a:solidFill>
                <a:effectLst/>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kern="1200" cap="none" baseline="0">
                <a:solidFill>
                  <a:schemeClr val="tx1"/>
                </a:solidFill>
                <a:effectLst/>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400" kern="1200">
                <a:solidFill>
                  <a:schemeClr val="tx1"/>
                </a:solidFill>
                <a:effectLst/>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ctr">
              <a:buNone/>
            </a:pPr>
            <a:r>
              <a:rPr lang="en-US" dirty="0" err="1"/>
              <a:t>Việt</a:t>
            </a:r>
            <a:r>
              <a:rPr lang="en-US" dirty="0"/>
              <a:t> Nam</a:t>
            </a:r>
          </a:p>
          <a:p>
            <a:r>
              <a:rPr lang="en-US" dirty="0" err="1">
                <a:solidFill>
                  <a:srgbClr val="0070C0"/>
                </a:solidFill>
              </a:rPr>
              <a:t>Nặng</a:t>
            </a:r>
            <a:r>
              <a:rPr lang="en-US" dirty="0">
                <a:solidFill>
                  <a:srgbClr val="0070C0"/>
                </a:solidFill>
              </a:rPr>
              <a:t> </a:t>
            </a:r>
            <a:r>
              <a:rPr lang="en-US" dirty="0" err="1">
                <a:solidFill>
                  <a:srgbClr val="0070C0"/>
                </a:solidFill>
              </a:rPr>
              <a:t>về</a:t>
            </a:r>
            <a:r>
              <a:rPr lang="en-US" dirty="0">
                <a:solidFill>
                  <a:srgbClr val="0070C0"/>
                </a:solidFill>
              </a:rPr>
              <a:t> </a:t>
            </a:r>
            <a:r>
              <a:rPr lang="en-US" dirty="0" err="1">
                <a:solidFill>
                  <a:srgbClr val="0070C0"/>
                </a:solidFill>
              </a:rPr>
              <a:t>quản</a:t>
            </a:r>
            <a:r>
              <a:rPr lang="en-US" dirty="0">
                <a:solidFill>
                  <a:srgbClr val="0070C0"/>
                </a:solidFill>
              </a:rPr>
              <a:t> </a:t>
            </a:r>
            <a:r>
              <a:rPr lang="en-US" dirty="0" err="1">
                <a:solidFill>
                  <a:srgbClr val="0070C0"/>
                </a:solidFill>
              </a:rPr>
              <a:t>lý</a:t>
            </a:r>
            <a:r>
              <a:rPr lang="en-US" dirty="0">
                <a:solidFill>
                  <a:srgbClr val="0070C0"/>
                </a:solidFill>
              </a:rPr>
              <a:t> NN </a:t>
            </a:r>
            <a:r>
              <a:rPr lang="en-US" i="1" dirty="0">
                <a:solidFill>
                  <a:srgbClr val="0070C0"/>
                </a:solidFill>
              </a:rPr>
              <a:t>(</a:t>
            </a:r>
            <a:r>
              <a:rPr lang="nl-NL" sz="4000" i="1" dirty="0">
                <a:solidFill>
                  <a:srgbClr val="0070C0"/>
                </a:solidFill>
                <a:effectLst/>
                <a:latin typeface="Times New Roman" panose="02020603050405020304" pitchFamily="18" charset="0"/>
                <a:ea typeface="Times New Roman" panose="02020603050405020304" pitchFamily="18" charset="0"/>
              </a:rPr>
              <a:t>lưu giữ, đối chiếu, kiểm tra, thẩm định)</a:t>
            </a:r>
          </a:p>
          <a:p>
            <a:r>
              <a:rPr lang="nl-NL" i="1" dirty="0">
                <a:solidFill>
                  <a:srgbClr val="0070C0"/>
                </a:solidFill>
                <a:ea typeface="Times New Roman" panose="02020603050405020304" pitchFamily="18" charset="0"/>
              </a:rPr>
              <a:t>CQ lưu chiểu là CQ quản lý NN; </a:t>
            </a:r>
          </a:p>
          <a:p>
            <a:r>
              <a:rPr lang="nl-NL" i="1" dirty="0">
                <a:solidFill>
                  <a:srgbClr val="0070C0"/>
                </a:solidFill>
                <a:ea typeface="Times New Roman" panose="02020603050405020304" pitchFamily="18" charset="0"/>
              </a:rPr>
              <a:t>TVQG chỉ nhận bản sao</a:t>
            </a:r>
            <a:endParaRPr lang="nl-NL" sz="4000" i="1" dirty="0">
              <a:solidFill>
                <a:srgbClr val="0070C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16246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775F5-B371-40AA-8B06-5341CBD687BB}"/>
              </a:ext>
            </a:extLst>
          </p:cNvPr>
          <p:cNvSpPr>
            <a:spLocks noGrp="1"/>
          </p:cNvSpPr>
          <p:nvPr>
            <p:ph type="title"/>
          </p:nvPr>
        </p:nvSpPr>
        <p:spPr/>
        <p:txBody>
          <a:bodyPr/>
          <a:lstStyle/>
          <a:p>
            <a:r>
              <a:rPr lang="en-US" dirty="0" err="1"/>
              <a:t>Vài</a:t>
            </a:r>
            <a:r>
              <a:rPr lang="en-US" dirty="0"/>
              <a:t> </a:t>
            </a:r>
            <a:r>
              <a:rPr lang="en-US" dirty="0" err="1"/>
              <a:t>nét</a:t>
            </a:r>
            <a:r>
              <a:rPr lang="en-US" dirty="0"/>
              <a:t> </a:t>
            </a:r>
            <a:r>
              <a:rPr lang="en-US" dirty="0" err="1"/>
              <a:t>về</a:t>
            </a:r>
            <a:r>
              <a:rPr lang="en-US" dirty="0"/>
              <a:t> </a:t>
            </a:r>
            <a:r>
              <a:rPr lang="en-US" dirty="0" err="1"/>
              <a:t>lưu</a:t>
            </a:r>
            <a:r>
              <a:rPr lang="en-US" dirty="0"/>
              <a:t> </a:t>
            </a:r>
            <a:r>
              <a:rPr lang="en-US" dirty="0" err="1"/>
              <a:t>chiểu</a:t>
            </a:r>
            <a:r>
              <a:rPr lang="en-US" dirty="0"/>
              <a:t> </a:t>
            </a:r>
            <a:r>
              <a:rPr lang="en-US" dirty="0" err="1"/>
              <a:t>số</a:t>
            </a:r>
            <a:r>
              <a:rPr lang="en-US" dirty="0"/>
              <a:t> </a:t>
            </a:r>
            <a:r>
              <a:rPr lang="en-US" dirty="0" err="1"/>
              <a:t>trên</a:t>
            </a:r>
            <a:r>
              <a:rPr lang="en-US" dirty="0"/>
              <a:t> </a:t>
            </a:r>
            <a:r>
              <a:rPr lang="en-US" dirty="0" err="1"/>
              <a:t>thế</a:t>
            </a:r>
            <a:r>
              <a:rPr lang="en-US" dirty="0"/>
              <a:t> </a:t>
            </a:r>
            <a:r>
              <a:rPr lang="en-US" dirty="0" err="1"/>
              <a:t>giới</a:t>
            </a:r>
            <a:endParaRPr lang="en-US" dirty="0"/>
          </a:p>
        </p:txBody>
      </p:sp>
      <p:sp>
        <p:nvSpPr>
          <p:cNvPr id="3" name="Content Placeholder 2">
            <a:extLst>
              <a:ext uri="{FF2B5EF4-FFF2-40B4-BE49-F238E27FC236}">
                <a16:creationId xmlns:a16="http://schemas.microsoft.com/office/drawing/2014/main" xmlns="" id="{90C5E6E5-1ED2-42E6-801A-207E13FA03A2}"/>
              </a:ext>
            </a:extLst>
          </p:cNvPr>
          <p:cNvSpPr>
            <a:spLocks noGrp="1"/>
          </p:cNvSpPr>
          <p:nvPr>
            <p:ph idx="1"/>
          </p:nvPr>
        </p:nvSpPr>
        <p:spPr/>
        <p:txBody>
          <a:bodyPr>
            <a:normAutofit fontScale="85000" lnSpcReduction="20000"/>
          </a:bodyPr>
          <a:lstStyle/>
          <a:p>
            <a:r>
              <a:rPr lang="en-US" dirty="0" err="1"/>
              <a:t>Xuất</a:t>
            </a:r>
            <a:r>
              <a:rPr lang="en-US" dirty="0"/>
              <a:t> </a:t>
            </a:r>
            <a:r>
              <a:rPr lang="en-US" dirty="0" err="1"/>
              <a:t>hiện</a:t>
            </a:r>
            <a:r>
              <a:rPr lang="en-US" dirty="0"/>
              <a:t> </a:t>
            </a:r>
            <a:r>
              <a:rPr lang="en-US" dirty="0" err="1"/>
              <a:t>loại</a:t>
            </a:r>
            <a:r>
              <a:rPr lang="en-US" dirty="0"/>
              <a:t> </a:t>
            </a:r>
            <a:r>
              <a:rPr lang="en-US" dirty="0" err="1"/>
              <a:t>hình</a:t>
            </a:r>
            <a:r>
              <a:rPr lang="en-US" dirty="0"/>
              <a:t> </a:t>
            </a:r>
            <a:r>
              <a:rPr lang="en-US" dirty="0" err="1"/>
              <a:t>xuất</a:t>
            </a:r>
            <a:r>
              <a:rPr lang="en-US" dirty="0"/>
              <a:t> </a:t>
            </a:r>
            <a:r>
              <a:rPr lang="en-US" dirty="0" err="1"/>
              <a:t>bản</a:t>
            </a:r>
            <a:r>
              <a:rPr lang="en-US" dirty="0"/>
              <a:t> </a:t>
            </a:r>
            <a:r>
              <a:rPr lang="en-US" dirty="0" err="1"/>
              <a:t>phẩm</a:t>
            </a:r>
            <a:r>
              <a:rPr lang="en-US" dirty="0"/>
              <a:t> </a:t>
            </a:r>
            <a:r>
              <a:rPr lang="en-US" dirty="0" err="1"/>
              <a:t>số</a:t>
            </a:r>
            <a:r>
              <a:rPr lang="en-US" dirty="0"/>
              <a:t> (</a:t>
            </a:r>
            <a:r>
              <a:rPr lang="en-US" dirty="0" err="1"/>
              <a:t>điện</a:t>
            </a:r>
            <a:r>
              <a:rPr lang="en-US" dirty="0"/>
              <a:t> </a:t>
            </a:r>
            <a:r>
              <a:rPr lang="en-US" dirty="0" err="1"/>
              <a:t>tử</a:t>
            </a:r>
            <a:r>
              <a:rPr lang="en-US" dirty="0"/>
              <a:t>)</a:t>
            </a:r>
          </a:p>
          <a:p>
            <a:r>
              <a:rPr lang="en-US" dirty="0" err="1"/>
              <a:t>Có</a:t>
            </a:r>
            <a:r>
              <a:rPr lang="en-US" dirty="0"/>
              <a:t> 2 </a:t>
            </a:r>
            <a:r>
              <a:rPr lang="en-US" dirty="0" err="1"/>
              <a:t>loại</a:t>
            </a:r>
            <a:r>
              <a:rPr lang="en-US" dirty="0"/>
              <a:t> </a:t>
            </a:r>
            <a:r>
              <a:rPr lang="en-US" dirty="0" err="1"/>
              <a:t>hình</a:t>
            </a:r>
            <a:r>
              <a:rPr lang="en-US" dirty="0"/>
              <a:t> </a:t>
            </a:r>
            <a:r>
              <a:rPr lang="en-US" dirty="0" err="1"/>
              <a:t>xuất</a:t>
            </a:r>
            <a:r>
              <a:rPr lang="en-US" dirty="0"/>
              <a:t> </a:t>
            </a:r>
            <a:r>
              <a:rPr lang="en-US" dirty="0" err="1"/>
              <a:t>bản</a:t>
            </a:r>
            <a:r>
              <a:rPr lang="en-US" dirty="0"/>
              <a:t> </a:t>
            </a:r>
            <a:r>
              <a:rPr lang="en-US" dirty="0" err="1"/>
              <a:t>phẩm</a:t>
            </a:r>
            <a:r>
              <a:rPr lang="en-US" dirty="0"/>
              <a:t> </a:t>
            </a:r>
            <a:r>
              <a:rPr lang="en-US" dirty="0" err="1"/>
              <a:t>số</a:t>
            </a:r>
            <a:r>
              <a:rPr lang="en-US" dirty="0"/>
              <a:t>:</a:t>
            </a:r>
          </a:p>
          <a:p>
            <a:pPr lvl="1"/>
            <a:r>
              <a:rPr lang="nl-NL" sz="3200" dirty="0">
                <a:effectLst/>
                <a:latin typeface="Times New Roman" panose="02020603050405020304" pitchFamily="18" charset="0"/>
                <a:ea typeface="Times New Roman" panose="02020603050405020304" pitchFamily="18" charset="0"/>
              </a:rPr>
              <a:t>xuất bản phẩm số ngoại tuyến (off-line publications) </a:t>
            </a:r>
          </a:p>
          <a:p>
            <a:pPr lvl="1"/>
            <a:r>
              <a:rPr lang="nl-NL" sz="3200" dirty="0">
                <a:effectLst/>
                <a:latin typeface="Times New Roman" panose="02020603050405020304" pitchFamily="18" charset="0"/>
                <a:ea typeface="Times New Roman" panose="02020603050405020304" pitchFamily="18" charset="0"/>
              </a:rPr>
              <a:t>xuất bản phẩm số trực tuyến (online publications)</a:t>
            </a:r>
          </a:p>
          <a:p>
            <a:r>
              <a:rPr lang="nl-NL" sz="3600" dirty="0">
                <a:ea typeface="Times New Roman" panose="02020603050405020304" pitchFamily="18" charset="0"/>
              </a:rPr>
              <a:t>Lưu </a:t>
            </a:r>
            <a:r>
              <a:rPr lang="nl-NL" sz="3600" dirty="0"/>
              <a:t>chiểu số trở nên quan trọng khi Hiến chương UNESCO về bảo tồn di sản số (</a:t>
            </a:r>
            <a:r>
              <a:rPr lang="nl-NL" sz="3600" dirty="0">
                <a:solidFill>
                  <a:srgbClr val="0070C0"/>
                </a:solidFill>
              </a:rPr>
              <a:t>UNESCO Charter on preservation of digital heritage</a:t>
            </a:r>
            <a:r>
              <a:rPr lang="nl-NL" sz="3600" dirty="0"/>
              <a:t>) đã coi mọi loại xuất bản phẩm số là một phần của di sản văn hóa thế giới</a:t>
            </a:r>
          </a:p>
        </p:txBody>
      </p:sp>
    </p:spTree>
    <p:extLst>
      <p:ext uri="{BB962C8B-B14F-4D97-AF65-F5344CB8AC3E}">
        <p14:creationId xmlns:p14="http://schemas.microsoft.com/office/powerpoint/2010/main" val="3834074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202</TotalTime>
  <Words>2596</Words>
  <Application>Microsoft Office PowerPoint</Application>
  <PresentationFormat>Widescreen</PresentationFormat>
  <Paragraphs>119</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ChaparralPro-LightIt</vt:lpstr>
      <vt:lpstr>Gill Sans MT</vt:lpstr>
      <vt:lpstr>Times New Roman</vt:lpstr>
      <vt:lpstr>Wingdings</vt:lpstr>
      <vt:lpstr>Gallery</vt:lpstr>
      <vt:lpstr>LƯU CHIỂU SỐ VÀ MỘT VÀI SUY NGHĨ ĐỐI VỚI VIỆT NAM</vt:lpstr>
      <vt:lpstr>Nội dung</vt:lpstr>
      <vt:lpstr>Bối cảnh</vt:lpstr>
      <vt:lpstr>lịch sử phát triển</vt:lpstr>
      <vt:lpstr>Khái niệm lưu chiểu</vt:lpstr>
      <vt:lpstr>Vai trò của lưu chiểu</vt:lpstr>
      <vt:lpstr>Quan niệm lưu chiểu của Việt Nam</vt:lpstr>
      <vt:lpstr>Khác biệt về lưu chiểu của VN với thế giới</vt:lpstr>
      <vt:lpstr>Vài nét về lưu chiểu số trên thế giới</vt:lpstr>
      <vt:lpstr>Những giai đoạn triển khai lưu chiểu số</vt:lpstr>
      <vt:lpstr>Tình hình trên thế giới</vt:lpstr>
      <vt:lpstr>Lưu chiểu ở Việt Nam có lịch sử 100 năm</vt:lpstr>
      <vt:lpstr>Lưu chiểu số ở Việt Nam</vt:lpstr>
      <vt:lpstr>Lưu chiểu số ở Việt Nam</vt:lpstr>
      <vt:lpstr>Lưu chiểu số ở Việt Nam </vt:lpstr>
      <vt:lpstr>Lưu chiểu số ở Việt Nam</vt:lpstr>
      <vt:lpstr>Trung tâm Lưu chiểu dữ liệu truyền thông số quốc gia </vt:lpstr>
      <vt:lpstr>Nhận xét</vt:lpstr>
      <vt:lpstr>Đề xuất</vt:lpstr>
      <vt:lpstr>Kết luận</vt:lpstr>
      <vt:lpstr>Cảm ơn đã chú 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 design</dc:title>
  <dc:creator>Kiem</dc:creator>
  <cp:lastModifiedBy>tvqg</cp:lastModifiedBy>
  <cp:revision>29</cp:revision>
  <dcterms:created xsi:type="dcterms:W3CDTF">2022-11-21T08:25:50Z</dcterms:created>
  <dcterms:modified xsi:type="dcterms:W3CDTF">2022-11-22T12:21:23Z</dcterms:modified>
</cp:coreProperties>
</file>